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93" r:id="rId2"/>
    <p:sldId id="363" r:id="rId3"/>
    <p:sldId id="390" r:id="rId4"/>
    <p:sldId id="375" r:id="rId5"/>
    <p:sldId id="391" r:id="rId6"/>
    <p:sldId id="337" r:id="rId7"/>
    <p:sldId id="381" r:id="rId8"/>
    <p:sldId id="378" r:id="rId9"/>
    <p:sldId id="420" r:id="rId10"/>
    <p:sldId id="421" r:id="rId11"/>
    <p:sldId id="424" r:id="rId12"/>
    <p:sldId id="379" r:id="rId13"/>
    <p:sldId id="394" r:id="rId14"/>
    <p:sldId id="299" r:id="rId15"/>
    <p:sldId id="380" r:id="rId16"/>
    <p:sldId id="423" r:id="rId17"/>
    <p:sldId id="395" r:id="rId18"/>
    <p:sldId id="320" r:id="rId19"/>
    <p:sldId id="382" r:id="rId20"/>
    <p:sldId id="341" r:id="rId21"/>
    <p:sldId id="354" r:id="rId22"/>
  </p:sldIdLst>
  <p:sldSz cx="12192000" cy="6858000"/>
  <p:notesSz cx="6864350" cy="9994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B5D"/>
    <a:srgbClr val="CCFF99"/>
    <a:srgbClr val="FFFF99"/>
    <a:srgbClr val="27F20C"/>
    <a:srgbClr val="FFB64B"/>
    <a:srgbClr val="CCFF66"/>
    <a:srgbClr val="FFFAEB"/>
    <a:srgbClr val="FFFFFF"/>
    <a:srgbClr val="FFAC33"/>
    <a:srgbClr val="FFF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907" autoAdjust="0"/>
  </p:normalViewPr>
  <p:slideViewPr>
    <p:cSldViewPr snapToGrid="0">
      <p:cViewPr varScale="1">
        <p:scale>
          <a:sx n="38" d="100"/>
          <a:sy n="38" d="100"/>
        </p:scale>
        <p:origin x="56" y="428"/>
      </p:cViewPr>
      <p:guideLst/>
    </p:cSldViewPr>
  </p:slideViewPr>
  <p:notesTextViewPr>
    <p:cViewPr>
      <p:scale>
        <a:sx n="3" d="2"/>
        <a:sy n="3" d="2"/>
      </p:scale>
      <p:origin x="0" y="0"/>
    </p:cViewPr>
  </p:notesTextViewPr>
  <p:sorterViewPr>
    <p:cViewPr>
      <p:scale>
        <a:sx n="100" d="100"/>
        <a:sy n="100" d="100"/>
      </p:scale>
      <p:origin x="0" y="-4084"/>
    </p:cViewPr>
  </p:sorterViewPr>
  <p:notesViewPr>
    <p:cSldViewPr snapToGrid="0">
      <p:cViewPr varScale="1">
        <p:scale>
          <a:sx n="45" d="100"/>
          <a:sy n="45" d="100"/>
        </p:scale>
        <p:origin x="83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06T08:03:50.07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0,'510'0,"-493"1,0 0,0 1,0 1,9 3,1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06T08:03:54.63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71,'5'0,"64"0,1-3,39-7,51-22,-124 24,13 0,2 3,-1 2,0 2,32 4,14-1,-78-1,0 1,0 0,-1 2,1 0,-1 1,0 0,-1 2,3 1,8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06T08:38:45.478"/>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34,'32'0,"8"1,-1-2,1-2,31-6,-19 0,0 2,47 1,107 7,-72 1,-44-3,-8-1,31 6,-94-1,0 0,-1 2,1 0,-1 1,16 8,-7-3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4552" cy="501481"/>
          </a:xfrm>
          <a:prstGeom prst="rect">
            <a:avLst/>
          </a:prstGeom>
        </p:spPr>
        <p:txBody>
          <a:bodyPr vert="horz" lIns="96332" tIns="48166" rIns="96332" bIns="48166" rtlCol="0"/>
          <a:lstStyle>
            <a:lvl1pPr algn="l">
              <a:defRPr sz="1300"/>
            </a:lvl1pPr>
          </a:lstStyle>
          <a:p>
            <a:endParaRPr lang="de-DE" dirty="0"/>
          </a:p>
        </p:txBody>
      </p:sp>
      <p:sp>
        <p:nvSpPr>
          <p:cNvPr id="3" name="Datumsplatzhalter 2"/>
          <p:cNvSpPr>
            <a:spLocks noGrp="1"/>
          </p:cNvSpPr>
          <p:nvPr>
            <p:ph type="dt" idx="1"/>
          </p:nvPr>
        </p:nvSpPr>
        <p:spPr>
          <a:xfrm>
            <a:off x="3888210" y="1"/>
            <a:ext cx="2974552" cy="501481"/>
          </a:xfrm>
          <a:prstGeom prst="rect">
            <a:avLst/>
          </a:prstGeom>
        </p:spPr>
        <p:txBody>
          <a:bodyPr vert="horz" lIns="96332" tIns="48166" rIns="96332" bIns="48166" rtlCol="0"/>
          <a:lstStyle>
            <a:lvl1pPr algn="r">
              <a:defRPr sz="1300"/>
            </a:lvl1pPr>
          </a:lstStyle>
          <a:p>
            <a:fld id="{B9B0CFF8-EAAD-4724-8245-BF4132091EDB}" type="datetimeFigureOut">
              <a:rPr lang="de-DE" smtClean="0"/>
              <a:t>21.05.2019</a:t>
            </a:fld>
            <a:endParaRPr lang="de-DE" dirty="0"/>
          </a:p>
        </p:txBody>
      </p:sp>
      <p:sp>
        <p:nvSpPr>
          <p:cNvPr id="4" name="Folienbildplatzhalt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32" tIns="48166" rIns="96332" bIns="48166" rtlCol="0" anchor="ctr"/>
          <a:lstStyle/>
          <a:p>
            <a:endParaRPr lang="de-DE" dirty="0"/>
          </a:p>
        </p:txBody>
      </p:sp>
      <p:sp>
        <p:nvSpPr>
          <p:cNvPr id="5" name="Notizenplatzhalter 4"/>
          <p:cNvSpPr>
            <a:spLocks noGrp="1"/>
          </p:cNvSpPr>
          <p:nvPr>
            <p:ph type="body" sz="quarter" idx="3"/>
          </p:nvPr>
        </p:nvSpPr>
        <p:spPr>
          <a:xfrm>
            <a:off x="686435" y="4810046"/>
            <a:ext cx="5491480" cy="3935492"/>
          </a:xfrm>
          <a:prstGeom prst="rect">
            <a:avLst/>
          </a:prstGeom>
        </p:spPr>
        <p:txBody>
          <a:bodyPr vert="horz" lIns="96332" tIns="48166" rIns="96332" bIns="4816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3421"/>
            <a:ext cx="2974552" cy="501480"/>
          </a:xfrm>
          <a:prstGeom prst="rect">
            <a:avLst/>
          </a:prstGeom>
        </p:spPr>
        <p:txBody>
          <a:bodyPr vert="horz" lIns="96332" tIns="48166" rIns="96332" bIns="48166" rtlCol="0" anchor="b"/>
          <a:lstStyle>
            <a:lvl1pPr algn="l">
              <a:defRPr sz="1300"/>
            </a:lvl1pPr>
          </a:lstStyle>
          <a:p>
            <a:endParaRPr lang="de-DE" dirty="0"/>
          </a:p>
        </p:txBody>
      </p:sp>
      <p:sp>
        <p:nvSpPr>
          <p:cNvPr id="7" name="Foliennummernplatzhalter 6"/>
          <p:cNvSpPr>
            <a:spLocks noGrp="1"/>
          </p:cNvSpPr>
          <p:nvPr>
            <p:ph type="sldNum" sz="quarter" idx="5"/>
          </p:nvPr>
        </p:nvSpPr>
        <p:spPr>
          <a:xfrm>
            <a:off x="3888210" y="9493421"/>
            <a:ext cx="2974552" cy="501480"/>
          </a:xfrm>
          <a:prstGeom prst="rect">
            <a:avLst/>
          </a:prstGeom>
        </p:spPr>
        <p:txBody>
          <a:bodyPr vert="horz" lIns="96332" tIns="48166" rIns="96332" bIns="48166" rtlCol="0" anchor="b"/>
          <a:lstStyle>
            <a:lvl1pPr algn="r">
              <a:defRPr sz="1300"/>
            </a:lvl1pPr>
          </a:lstStyle>
          <a:p>
            <a:fld id="{3E06F242-CA3A-4F3E-AC99-3282F9DDC035}" type="slidenum">
              <a:rPr lang="de-DE" smtClean="0"/>
              <a:t>‹Nr.›</a:t>
            </a:fld>
            <a:endParaRPr lang="de-DE" dirty="0"/>
          </a:p>
        </p:txBody>
      </p:sp>
    </p:spTree>
    <p:extLst>
      <p:ext uri="{BB962C8B-B14F-4D97-AF65-F5344CB8AC3E}">
        <p14:creationId xmlns:p14="http://schemas.microsoft.com/office/powerpoint/2010/main" val="5282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1</a:t>
            </a:fld>
            <a:endParaRPr lang="de-DE" dirty="0"/>
          </a:p>
        </p:txBody>
      </p:sp>
      <p:sp>
        <p:nvSpPr>
          <p:cNvPr id="6" name="Notizenplatzhalter 5">
            <a:extLst>
              <a:ext uri="{FF2B5EF4-FFF2-40B4-BE49-F238E27FC236}">
                <a16:creationId xmlns:a16="http://schemas.microsoft.com/office/drawing/2014/main" id="{B1DF986A-E01B-46AC-8144-744E4AF49F88}"/>
              </a:ext>
            </a:extLst>
          </p:cNvPr>
          <p:cNvSpPr>
            <a:spLocks noGrp="1"/>
          </p:cNvSpPr>
          <p:nvPr>
            <p:ph type="body" sz="quarter" idx="3"/>
          </p:nvPr>
        </p:nvSpPr>
        <p:spPr/>
        <p:txBody>
          <a:bodyPr/>
          <a:lstStyle/>
          <a:p>
            <a:endParaRPr lang="de-DE"/>
          </a:p>
        </p:txBody>
      </p:sp>
    </p:spTree>
    <p:extLst>
      <p:ext uri="{BB962C8B-B14F-4D97-AF65-F5344CB8AC3E}">
        <p14:creationId xmlns:p14="http://schemas.microsoft.com/office/powerpoint/2010/main" val="38116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52438" y="4776435"/>
            <a:ext cx="5953125" cy="3907993"/>
          </a:xfrm>
        </p:spPr>
        <p:txBody>
          <a:bodyPr/>
          <a:lstStyle/>
          <a:p>
            <a:r>
              <a:rPr lang="de-DE" dirty="0"/>
              <a:t>2 Klicks</a:t>
            </a:r>
          </a:p>
          <a:p>
            <a:r>
              <a:rPr lang="de-DE" dirty="0"/>
              <a:t>Eine sehr gute Möglichkeit für Festigung sind Lernkarteikarten. </a:t>
            </a:r>
          </a:p>
          <a:p>
            <a:pPr marL="171450" indent="-171450">
              <a:buFont typeface="Arial" panose="020B0604020202020204" pitchFamily="34" charset="0"/>
              <a:buChar char="•"/>
            </a:pPr>
            <a:r>
              <a:rPr lang="de-DE" dirty="0"/>
              <a:t>Hier eine Karteikarte für regelgeleitete Schreibungen. Sie sehen, wie die Lernkarte gemacht ist. Sie wird angefertigt anlässlich eines gelesenen oder geschriebenen Textes. </a:t>
            </a:r>
            <a:br>
              <a:rPr lang="de-DE" dirty="0"/>
            </a:br>
            <a:r>
              <a:rPr lang="de-DE" dirty="0"/>
              <a:t>Die erste Aufgabe ist, zu einer Wortform im Text die Grundform zu finden. Wenn man nachschlägt, braucht man immer die Grundform. Es folgt der Lernfokus: Hier: Großschreibung (aufgrund von Wortbildung). Was nie fehlen sollte, ist, dass ein Wort auf einer Lernkartei in eine Gruppe gestellt wird. Hier sind es Wörter mit -</a:t>
            </a:r>
            <a:r>
              <a:rPr lang="de-DE" i="1" dirty="0" err="1"/>
              <a:t>heit</a:t>
            </a:r>
            <a:r>
              <a:rPr lang="de-DE" dirty="0"/>
              <a:t>. Man kann das erweitern auf -</a:t>
            </a:r>
            <a:r>
              <a:rPr lang="de-DE" i="1" dirty="0" err="1"/>
              <a:t>heit</a:t>
            </a:r>
            <a:r>
              <a:rPr lang="de-DE" i="1" dirty="0"/>
              <a:t>, -</a:t>
            </a:r>
            <a:r>
              <a:rPr lang="de-DE" i="1" dirty="0" err="1"/>
              <a:t>keit</a:t>
            </a:r>
            <a:r>
              <a:rPr lang="de-DE" i="1" dirty="0"/>
              <a:t>, </a:t>
            </a:r>
            <a:r>
              <a:rPr lang="de-DE" i="1" dirty="0" err="1"/>
              <a:t>igkeit</a:t>
            </a:r>
            <a:r>
              <a:rPr lang="de-DE" i="1" dirty="0"/>
              <a:t>, -</a:t>
            </a:r>
            <a:r>
              <a:rPr lang="de-DE" i="1" dirty="0" err="1"/>
              <a:t>ung</a:t>
            </a:r>
            <a:r>
              <a:rPr lang="de-DE" i="1" dirty="0"/>
              <a:t>, -</a:t>
            </a:r>
            <a:r>
              <a:rPr lang="de-DE" i="1" dirty="0" err="1"/>
              <a:t>schaft</a:t>
            </a:r>
            <a:r>
              <a:rPr lang="de-DE" i="1" dirty="0"/>
              <a:t> </a:t>
            </a:r>
            <a:r>
              <a:rPr lang="de-DE" dirty="0"/>
              <a:t>etc.  Man könnte noch den Artikel </a:t>
            </a:r>
            <a:r>
              <a:rPr lang="de-DE" i="1" dirty="0"/>
              <a:t>die </a:t>
            </a:r>
            <a:r>
              <a:rPr lang="de-DE" dirty="0"/>
              <a:t>unterstreichen lassen etc.  Für die Anlage einer Lernkartei ist wichtig zu bestimmen, was die Lernkarte an zu Lernendem zeigen soll.</a:t>
            </a:r>
          </a:p>
          <a:p>
            <a:pPr marL="171450" indent="-171450">
              <a:buFont typeface="Arial" panose="020B0604020202020204" pitchFamily="34" charset="0"/>
              <a:buChar char="•"/>
            </a:pPr>
            <a:r>
              <a:rPr lang="de-DE" dirty="0"/>
              <a:t>Als Zweites ein Beispiel für eine Karteikarte für Merkwörter. Keine Frage, dass hier zentral die Merkstelle markiert werden muss. Die Gruppe, in die das Wort gestellt wird, kann dann nur die Wortfamilie sein, die alle dieselbe Merk-Würdigkeit aufweisen.</a:t>
            </a:r>
          </a:p>
        </p:txBody>
      </p:sp>
      <p:sp>
        <p:nvSpPr>
          <p:cNvPr id="4" name="Foliennummernplatzhalter 3"/>
          <p:cNvSpPr>
            <a:spLocks noGrp="1"/>
          </p:cNvSpPr>
          <p:nvPr>
            <p:ph type="sldNum" sz="quarter" idx="10"/>
          </p:nvPr>
        </p:nvSpPr>
        <p:spPr/>
        <p:txBody>
          <a:bodyPr/>
          <a:lstStyle/>
          <a:p>
            <a:fld id="{2D7E5CE6-6776-48E3-B768-7FE8A706F5C3}" type="slidenum">
              <a:rPr lang="de-DE" smtClean="0"/>
              <a:t>20</a:t>
            </a:fld>
            <a:endParaRPr lang="de-DE" dirty="0"/>
          </a:p>
        </p:txBody>
      </p:sp>
    </p:spTree>
    <p:extLst>
      <p:ext uri="{BB962C8B-B14F-4D97-AF65-F5344CB8AC3E}">
        <p14:creationId xmlns:p14="http://schemas.microsoft.com/office/powerpoint/2010/main" val="161060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21</a:t>
            </a:fld>
            <a:endParaRPr lang="de-DE" dirty="0"/>
          </a:p>
        </p:txBody>
      </p:sp>
      <p:sp>
        <p:nvSpPr>
          <p:cNvPr id="6" name="Notizenplatzhalter 5">
            <a:extLst>
              <a:ext uri="{FF2B5EF4-FFF2-40B4-BE49-F238E27FC236}">
                <a16:creationId xmlns:a16="http://schemas.microsoft.com/office/drawing/2014/main" id="{358E690C-91E1-435D-9630-9F6E99AD61AB}"/>
              </a:ext>
            </a:extLst>
          </p:cNvPr>
          <p:cNvSpPr>
            <a:spLocks noGrp="1"/>
          </p:cNvSpPr>
          <p:nvPr>
            <p:ph type="body" sz="quarter" idx="3"/>
          </p:nvPr>
        </p:nvSpPr>
        <p:spPr/>
        <p:txBody>
          <a:bodyPr/>
          <a:lstStyle/>
          <a:p>
            <a:endParaRPr lang="de-DE" dirty="0"/>
          </a:p>
        </p:txBody>
      </p:sp>
    </p:spTree>
    <p:extLst>
      <p:ext uri="{BB962C8B-B14F-4D97-AF65-F5344CB8AC3E}">
        <p14:creationId xmlns:p14="http://schemas.microsoft.com/office/powerpoint/2010/main" val="43437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2 Klicks</a:t>
            </a:r>
          </a:p>
          <a:p>
            <a:endPar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de-DE" altLang="de-DE" dirty="0"/>
              <a:t>Aufgaben 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dirty="0"/>
          </a:p>
        </p:txBody>
      </p:sp>
    </p:spTree>
    <p:extLst>
      <p:ext uri="{BB962C8B-B14F-4D97-AF65-F5344CB8AC3E}">
        <p14:creationId xmlns:p14="http://schemas.microsoft.com/office/powerpoint/2010/main" val="265693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2 Klicks</a:t>
            </a:r>
          </a:p>
          <a:p>
            <a:endPar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de-DE" altLang="de-DE" dirty="0"/>
              <a:t>Aufgaben 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dirty="0"/>
          </a:p>
        </p:txBody>
      </p:sp>
    </p:spTree>
    <p:extLst>
      <p:ext uri="{BB962C8B-B14F-4D97-AF65-F5344CB8AC3E}">
        <p14:creationId xmlns:p14="http://schemas.microsoft.com/office/powerpoint/2010/main" val="271770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5</a:t>
            </a:fld>
            <a:endParaRPr lang="de-DE" dirty="0"/>
          </a:p>
        </p:txBody>
      </p:sp>
    </p:spTree>
    <p:extLst>
      <p:ext uri="{BB962C8B-B14F-4D97-AF65-F5344CB8AC3E}">
        <p14:creationId xmlns:p14="http://schemas.microsoft.com/office/powerpoint/2010/main" val="13830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Klicks</a:t>
            </a:r>
          </a:p>
          <a:p>
            <a:endParaRPr lang="de-DE" dirty="0"/>
          </a:p>
          <a:p>
            <a:pPr marL="171450" indent="-171450">
              <a:buFont typeface="Arial" panose="020B0604020202020204" pitchFamily="34" charset="0"/>
              <a:buChar char="•"/>
            </a:pPr>
            <a:r>
              <a:rPr lang="de-DE" dirty="0"/>
              <a:t>Wir beginnen wieder mit einer Orientierungsaufgabe. Die Schüler sollen hörbares /h/ von stummem &lt;h&gt; unterscheiden.</a:t>
            </a:r>
          </a:p>
          <a:p>
            <a:pPr marL="171450" indent="-171450">
              <a:buFont typeface="Arial" panose="020B0604020202020204" pitchFamily="34" charset="0"/>
              <a:buChar char="•"/>
            </a:pPr>
            <a:r>
              <a:rPr lang="de-DE" dirty="0"/>
              <a:t>Die Orientierung besteht für die Schüler darin, dass sie darauf aufmerksam werden, dass es Buchstaben gibt, denen kein Laut entspricht.</a:t>
            </a:r>
            <a:br>
              <a:rPr lang="de-DE" dirty="0"/>
            </a:br>
            <a:r>
              <a:rPr lang="de-DE" dirty="0"/>
              <a:t>Hier ist der Hinweis sinnvoll, dass es gut ist, wenn man Dinge exakt benennt. Wann dies im Lernprozess stattfindet, ab schon von Anfang an, mittendrin oder aber erst ganz am Ende, das kann und sollte ein RR nicht vorgeben.</a:t>
            </a:r>
          </a:p>
          <a:p>
            <a:endParaRPr lang="de-DE" dirty="0"/>
          </a:p>
        </p:txBody>
      </p:sp>
      <p:sp>
        <p:nvSpPr>
          <p:cNvPr id="4" name="Foliennummernplatzhalter 3"/>
          <p:cNvSpPr>
            <a:spLocks noGrp="1"/>
          </p:cNvSpPr>
          <p:nvPr>
            <p:ph type="sldNum" sz="quarter" idx="10"/>
          </p:nvPr>
        </p:nvSpPr>
        <p:spPr/>
        <p:txBody>
          <a:bodyPr/>
          <a:lstStyle/>
          <a:p>
            <a:fld id="{2D7E5CE6-6776-48E3-B768-7FE8A706F5C3}" type="slidenum">
              <a:rPr lang="de-DE" smtClean="0"/>
              <a:t>6</a:t>
            </a:fld>
            <a:endParaRPr lang="de-DE" dirty="0"/>
          </a:p>
        </p:txBody>
      </p:sp>
    </p:spTree>
    <p:extLst>
      <p:ext uri="{BB962C8B-B14F-4D97-AF65-F5344CB8AC3E}">
        <p14:creationId xmlns:p14="http://schemas.microsoft.com/office/powerpoint/2010/main" val="83065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8</a:t>
            </a:fld>
            <a:endParaRPr lang="de-DE" dirty="0"/>
          </a:p>
        </p:txBody>
      </p:sp>
    </p:spTree>
    <p:extLst>
      <p:ext uri="{BB962C8B-B14F-4D97-AF65-F5344CB8AC3E}">
        <p14:creationId xmlns:p14="http://schemas.microsoft.com/office/powerpoint/2010/main" val="237626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r>
              <a:rPr lang="de-DE" dirty="0"/>
              <a:t>Es fehlt uns an diesem Nachmittag etwas die Zeit, um hier verschiedene Erarbeitungsaufgaben zeigen zu zeigen, Wir möchten aber einen Typ besonders hervorheben, weil er für regelgeleitetes Schreiben typisch ist. Regelgeleitet bedeutet, dass der jeweilige orthographische Inhalt kognitiv durch Nachdenken gelöst werden kann. Daher verdient der Typ der kognitiv aktivierenden Aufgab, der seit der COACTIV-Studie heiß diskutiert wird, eine besondere Aufmerksamkeit. Kognitiv aktivierende Aufgaben sind solche, die keine definite Lösung haben und bei denen die Lösung argumentativ begründet werden kann.</a:t>
            </a:r>
          </a:p>
          <a:p>
            <a:pPr marL="174742" indent="-174742">
              <a:buFont typeface="Arial" panose="020B0604020202020204" pitchFamily="34" charset="0"/>
              <a:buChar char="•"/>
            </a:pPr>
            <a:r>
              <a:rPr lang="de-DE" dirty="0"/>
              <a:t>Die Aufgabe selbst erscheint zuerst unspektakulär. Die Schüler sollen die richtige Schreibung finden.</a:t>
            </a:r>
          </a:p>
          <a:p>
            <a:pPr marL="174742" indent="-174742">
              <a:buFont typeface="Arial" panose="020B0604020202020204" pitchFamily="34" charset="0"/>
              <a:buChar char="•"/>
            </a:pPr>
            <a:r>
              <a:rPr lang="de-DE" dirty="0"/>
              <a:t>Zur kognitiv aktivierenden Aufgabe wird das Ganze erst durch die 2. Aufgabenstellung. Die gewählte Schreibung wird als Entscheidung gefasst, die begründet werden soll. </a:t>
            </a:r>
            <a:br>
              <a:rPr lang="de-DE" dirty="0"/>
            </a:br>
            <a:r>
              <a:rPr lang="de-DE" dirty="0"/>
              <a:t>Dort, wo ein Grund erst gefunden werden muss, hat man es immer mit Nullartikel zu tun. Diese Spalte zeigt also auf den neuen Stoff.</a:t>
            </a:r>
            <a:br>
              <a:rPr lang="de-DE" dirty="0"/>
            </a:br>
            <a:r>
              <a:rPr lang="de-DE" dirty="0"/>
              <a:t>Das wiederum zeigt aber auch, dass man mit diesem Typ nicht nach ´den Orientierungsaufgaben einsteigen kann.</a:t>
            </a:r>
          </a:p>
          <a:p>
            <a:pPr marL="174742" indent="-174742">
              <a:buFont typeface="Arial" panose="020B0604020202020204" pitchFamily="34" charset="0"/>
              <a:buChar char="•"/>
            </a:pPr>
            <a:r>
              <a:rPr lang="de-DE" dirty="0"/>
              <a:t>Ob Sie wie hier Beispiellösungen vorgeben oder nur die Tabelle geben, ist eine Sache, die vom Adressaten abhängt.</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dirty="0"/>
          </a:p>
        </p:txBody>
      </p:sp>
    </p:spTree>
    <p:extLst>
      <p:ext uri="{BB962C8B-B14F-4D97-AF65-F5344CB8AC3E}">
        <p14:creationId xmlns:p14="http://schemas.microsoft.com/office/powerpoint/2010/main" val="241394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Klicks</a:t>
            </a:r>
          </a:p>
          <a:p>
            <a:endParaRPr lang="de-DE" dirty="0"/>
          </a:p>
          <a:p>
            <a:r>
              <a:rPr lang="de-DE" dirty="0"/>
              <a:t>Wie also sieht eine solche Erarbeitungsaufgabe aus?</a:t>
            </a:r>
          </a:p>
          <a:p>
            <a:pPr marL="171450" indent="-171450">
              <a:buFont typeface="Arial" panose="020B0604020202020204" pitchFamily="34" charset="0"/>
              <a:buChar char="•"/>
            </a:pPr>
            <a:r>
              <a:rPr lang="de-DE" dirty="0"/>
              <a:t>Ganz im Sinne der Eingrenzung sehen Sie einen Wortschatzauszug, der von den Schülern geordnet werden soll. Lösen Sie diese (nicht besonders schwere) Aufgabe, erarbeiten Sie sich implizit, dass stummes &lt;h&gt; nur vor &lt;l, m, n, r&gt; steht. </a:t>
            </a:r>
          </a:p>
          <a:p>
            <a:pPr marL="171450" indent="-171450">
              <a:buFont typeface="Arial" panose="020B0604020202020204" pitchFamily="34" charset="0"/>
              <a:buChar char="•"/>
            </a:pPr>
            <a:r>
              <a:rPr lang="de-DE" dirty="0"/>
              <a:t>Zugleich bietet die Ordnungsaufgabe eine Möglichkeit für eine Merkhilfe</a:t>
            </a:r>
          </a:p>
        </p:txBody>
      </p:sp>
      <p:sp>
        <p:nvSpPr>
          <p:cNvPr id="4" name="Foliennummernplatzhalter 3"/>
          <p:cNvSpPr>
            <a:spLocks noGrp="1"/>
          </p:cNvSpPr>
          <p:nvPr>
            <p:ph type="sldNum" sz="quarter" idx="10"/>
          </p:nvPr>
        </p:nvSpPr>
        <p:spPr/>
        <p:txBody>
          <a:bodyPr/>
          <a:lstStyle/>
          <a:p>
            <a:fld id="{2D7E5CE6-6776-48E3-B768-7FE8A706F5C3}" type="slidenum">
              <a:rPr lang="de-DE" smtClean="0"/>
              <a:t>14</a:t>
            </a:fld>
            <a:endParaRPr lang="de-DE" dirty="0"/>
          </a:p>
        </p:txBody>
      </p:sp>
    </p:spTree>
    <p:extLst>
      <p:ext uri="{BB962C8B-B14F-4D97-AF65-F5344CB8AC3E}">
        <p14:creationId xmlns:p14="http://schemas.microsoft.com/office/powerpoint/2010/main" val="341296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pPr marL="171450" indent="-171450">
              <a:buFont typeface="Arial" panose="020B0604020202020204" pitchFamily="34" charset="0"/>
              <a:buChar char="•"/>
            </a:pPr>
            <a:r>
              <a:rPr lang="de-DE" dirty="0"/>
              <a:t>Eine Merkhilfe ist auch ein Merkvers. Der RR zeigt beispielhaft einen solchen. Mehr Vergnügen und auch Mehrwert hat man aber, wenn solche Merkverse selbst erstellt werden. Ich sage Ihnen einen weiteren: „Ein Zug ohne Lok ist wie eine Bahn ohne &lt;h&gt;.“!</a:t>
            </a:r>
          </a:p>
          <a:p>
            <a:pPr marL="171450" indent="-171450">
              <a:buFont typeface="Arial" panose="020B0604020202020204" pitchFamily="34" charset="0"/>
              <a:buChar char="•"/>
            </a:pPr>
            <a:r>
              <a:rPr lang="de-DE" dirty="0"/>
              <a:t>Andere Festigungsaufgaben sind hier beispielhaft gegeben: Rätsel mit Wortbildung verbunden, denn das stumme &lt;h&gt; zeigt natürlich auch Schemakonstanz</a:t>
            </a:r>
          </a:p>
          <a:p>
            <a:pPr marL="171450" indent="-171450">
              <a:buFont typeface="Arial" panose="020B0604020202020204" pitchFamily="34" charset="0"/>
              <a:buChar char="•"/>
            </a:pPr>
            <a:r>
              <a:rPr lang="de-DE" dirty="0"/>
              <a:t>Bilderrätsel und</a:t>
            </a:r>
          </a:p>
          <a:p>
            <a:pPr marL="171450" indent="-171450">
              <a:buFont typeface="Arial" panose="020B0604020202020204" pitchFamily="34" charset="0"/>
              <a:buChar char="•"/>
            </a:pPr>
            <a:r>
              <a:rPr lang="de-DE" dirty="0"/>
              <a:t>Silbenrätsel</a:t>
            </a:r>
            <a:br>
              <a:rPr lang="de-DE" dirty="0"/>
            </a:br>
            <a:r>
              <a:rPr lang="de-DE" strike="sngStrike" dirty="0">
                <a:solidFill>
                  <a:srgbClr val="FF0000"/>
                </a:solidFill>
              </a:rPr>
              <a:t>und man könnte hier noch vieles anführen. Aber dazu braucht es keine eigene Fortbildung.</a:t>
            </a:r>
          </a:p>
        </p:txBody>
      </p:sp>
      <p:sp>
        <p:nvSpPr>
          <p:cNvPr id="4" name="Foliennummernplatzhalter 3"/>
          <p:cNvSpPr>
            <a:spLocks noGrp="1"/>
          </p:cNvSpPr>
          <p:nvPr>
            <p:ph type="sldNum" sz="quarter" idx="10"/>
          </p:nvPr>
        </p:nvSpPr>
        <p:spPr/>
        <p:txBody>
          <a:bodyPr/>
          <a:lstStyle/>
          <a:p>
            <a:fld id="{2D7E5CE6-6776-48E3-B768-7FE8A706F5C3}" type="slidenum">
              <a:rPr lang="de-DE" smtClean="0"/>
              <a:t>18</a:t>
            </a:fld>
            <a:endParaRPr lang="de-DE" dirty="0"/>
          </a:p>
        </p:txBody>
      </p:sp>
    </p:spTree>
    <p:extLst>
      <p:ext uri="{BB962C8B-B14F-4D97-AF65-F5344CB8AC3E}">
        <p14:creationId xmlns:p14="http://schemas.microsoft.com/office/powerpoint/2010/main" val="90328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97476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8529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108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8DBEF-5FBD-4431-B0B4-1E6677CE2B03}"/>
              </a:ext>
            </a:extLst>
          </p:cNvPr>
          <p:cNvSpPr>
            <a:spLocks noGrp="1"/>
          </p:cNvSpPr>
          <p:nvPr>
            <p:ph type="title"/>
          </p:nvPr>
        </p:nvSpPr>
        <p:spPr>
          <a:xfrm>
            <a:off x="491358" y="260022"/>
            <a:ext cx="10800000" cy="5760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4907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02053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5377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43743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75158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6815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7348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18160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89157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F2D9D-D658-4B93-B9FB-177E1BF9275B}" type="datetimeFigureOut">
              <a:rPr lang="de-DE" smtClean="0"/>
              <a:t>21.05.2019</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80087-BE0A-4686-B74E-07798AB53D98}" type="slidenum">
              <a:rPr lang="de-DE" smtClean="0"/>
              <a:t>‹Nr.›</a:t>
            </a:fld>
            <a:endParaRPr lang="de-DE" dirty="0"/>
          </a:p>
        </p:txBody>
      </p:sp>
    </p:spTree>
    <p:extLst>
      <p:ext uri="{BB962C8B-B14F-4D97-AF65-F5344CB8AC3E}">
        <p14:creationId xmlns:p14="http://schemas.microsoft.com/office/powerpoint/2010/main" val="296686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hrerfortbildung-bw.de/lak_wb/service/material/rechtschreibrahme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isch, Objekt enthält.&#10;&#10;Mit hoher Zuverlässigkeit generierte Beschreibung">
            <a:extLst>
              <a:ext uri="{FF2B5EF4-FFF2-40B4-BE49-F238E27FC236}">
                <a16:creationId xmlns:a16="http://schemas.microsoft.com/office/drawing/2014/main" id="{4B125449-389B-4687-A171-1B7FA3097FB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4" r="15517"/>
          <a:stretch/>
        </p:blipFill>
        <p:spPr>
          <a:xfrm>
            <a:off x="243763" y="188015"/>
            <a:ext cx="5762039" cy="6481970"/>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798CCB75-9C88-4763-A7E0-BCD9C4D3CD59}"/>
              </a:ext>
            </a:extLst>
          </p:cNvPr>
          <p:cNvSpPr txBox="1">
            <a:spLocks/>
          </p:cNvSpPr>
          <p:nvPr/>
        </p:nvSpPr>
        <p:spPr>
          <a:xfrm>
            <a:off x="6139877" y="2448524"/>
            <a:ext cx="5808360" cy="17034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b="1" dirty="0" err="1"/>
              <a:t>Rechtschreibrahmen</a:t>
            </a:r>
            <a:r>
              <a:rPr lang="en-US" sz="5000" b="1" dirty="0"/>
              <a:t>:</a:t>
            </a:r>
            <a:br>
              <a:rPr lang="en-US" sz="5000" b="1" dirty="0"/>
            </a:br>
            <a:r>
              <a:rPr lang="en-US" sz="5000" b="1" dirty="0" err="1"/>
              <a:t>Aufgaben</a:t>
            </a:r>
            <a:r>
              <a:rPr lang="en-US" sz="5000" b="1" dirty="0"/>
              <a:t>, Kl. 3/4</a:t>
            </a:r>
            <a:endParaRPr lang="en-US" sz="5000" dirty="0"/>
          </a:p>
        </p:txBody>
      </p:sp>
      <p:sp>
        <p:nvSpPr>
          <p:cNvPr id="13" name="Textfeld 12">
            <a:extLst>
              <a:ext uri="{FF2B5EF4-FFF2-40B4-BE49-F238E27FC236}">
                <a16:creationId xmlns:a16="http://schemas.microsoft.com/office/drawing/2014/main" id="{60169B66-1CEF-4E0B-8E37-C39A76D3B9F9}"/>
              </a:ext>
            </a:extLst>
          </p:cNvPr>
          <p:cNvSpPr txBox="1"/>
          <p:nvPr/>
        </p:nvSpPr>
        <p:spPr>
          <a:xfrm>
            <a:off x="6249565" y="5643581"/>
            <a:ext cx="4239000" cy="400110"/>
          </a:xfrm>
          <a:prstGeom prst="rect">
            <a:avLst/>
          </a:prstGeom>
          <a:noFill/>
        </p:spPr>
        <p:txBody>
          <a:bodyPr wrap="square" rtlCol="0">
            <a:spAutoFit/>
          </a:bodyPr>
          <a:lstStyle/>
          <a:p>
            <a:r>
              <a:rPr lang="de-DE" sz="2000" dirty="0"/>
              <a:t>Jakob Ossner</a:t>
            </a:r>
          </a:p>
        </p:txBody>
      </p:sp>
    </p:spTree>
    <p:extLst>
      <p:ext uri="{BB962C8B-B14F-4D97-AF65-F5344CB8AC3E}">
        <p14:creationId xmlns:p14="http://schemas.microsoft.com/office/powerpoint/2010/main" val="267988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7113EF-B461-4F03-B1B2-7901E1D6E665}"/>
              </a:ext>
            </a:extLst>
          </p:cNvPr>
          <p:cNvSpPr txBox="1"/>
          <p:nvPr/>
        </p:nvSpPr>
        <p:spPr>
          <a:xfrm>
            <a:off x="537355" y="1818845"/>
            <a:ext cx="8219038" cy="923330"/>
          </a:xfrm>
          <a:prstGeom prst="rect">
            <a:avLst/>
          </a:prstGeom>
          <a:solidFill>
            <a:schemeClr val="accent1">
              <a:lumMod val="20000"/>
              <a:lumOff val="80000"/>
            </a:schemeClr>
          </a:solidFill>
        </p:spPr>
        <p:txBody>
          <a:bodyPr wrap="square" rtlCol="0">
            <a:spAutoFit/>
          </a:bodyPr>
          <a:lstStyle/>
          <a:p>
            <a:r>
              <a:rPr lang="de-DE" i="1" dirty="0">
                <a:solidFill>
                  <a:srgbClr val="000000"/>
                </a:solidFill>
                <a:ea typeface="Calibri" panose="020F0502020204030204" pitchFamily="34" charset="0"/>
                <a:cs typeface="Times New Roman" panose="02020603050405020304" pitchFamily="18" charset="0"/>
              </a:rPr>
              <a:t>Ich lese gerade ein buch. Darin geht es um ein </a:t>
            </a:r>
            <a:r>
              <a:rPr lang="de-DE" i="1" dirty="0" err="1">
                <a:solidFill>
                  <a:srgbClr val="000000"/>
                </a:solidFill>
                <a:ea typeface="Calibri" panose="020F0502020204030204" pitchFamily="34" charset="0"/>
                <a:cs typeface="Times New Roman" panose="02020603050405020304" pitchFamily="18" charset="0"/>
              </a:rPr>
              <a:t>mädchen</a:t>
            </a:r>
            <a:r>
              <a:rPr lang="de-DE" i="1" dirty="0">
                <a:solidFill>
                  <a:srgbClr val="000000"/>
                </a:solidFill>
                <a:ea typeface="Calibri" panose="020F0502020204030204" pitchFamily="34" charset="0"/>
                <a:cs typeface="Times New Roman" panose="02020603050405020304" pitchFamily="18" charset="0"/>
              </a:rPr>
              <a:t> und eine </a:t>
            </a:r>
            <a:r>
              <a:rPr lang="de-DE" i="1" dirty="0" err="1">
                <a:solidFill>
                  <a:srgbClr val="000000"/>
                </a:solidFill>
                <a:ea typeface="Calibri" panose="020F0502020204030204" pitchFamily="34" charset="0"/>
                <a:cs typeface="Times New Roman" panose="02020603050405020304" pitchFamily="18" charset="0"/>
              </a:rPr>
              <a:t>katze</a:t>
            </a:r>
            <a:r>
              <a:rPr lang="de-DE" i="1" dirty="0">
                <a:solidFill>
                  <a:srgbClr val="000000"/>
                </a:solidFill>
                <a:ea typeface="Calibri" panose="020F0502020204030204" pitchFamily="34" charset="0"/>
                <a:cs typeface="Times New Roman" panose="02020603050405020304" pitchFamily="18" charset="0"/>
              </a:rPr>
              <a:t>. Sie sitzt gerne auf einem </a:t>
            </a:r>
            <a:r>
              <a:rPr lang="de-DE" i="1" dirty="0" err="1">
                <a:solidFill>
                  <a:srgbClr val="000000"/>
                </a:solidFill>
                <a:ea typeface="Calibri" panose="020F0502020204030204" pitchFamily="34" charset="0"/>
                <a:cs typeface="Times New Roman" panose="02020603050405020304" pitchFamily="18" charset="0"/>
              </a:rPr>
              <a:t>stuhl</a:t>
            </a:r>
            <a:r>
              <a:rPr lang="de-DE" i="1" dirty="0">
                <a:solidFill>
                  <a:srgbClr val="000000"/>
                </a:solidFill>
                <a:ea typeface="Calibri" panose="020F0502020204030204" pitchFamily="34" charset="0"/>
                <a:cs typeface="Times New Roman" panose="02020603050405020304" pitchFamily="18" charset="0"/>
              </a:rPr>
              <a:t> oder auf dem tisch. Sie klettert auch auf einen baum. Manchmal wagt sie sich auf einen </a:t>
            </a:r>
            <a:r>
              <a:rPr lang="de-DE" i="1" dirty="0" err="1">
                <a:solidFill>
                  <a:srgbClr val="000000"/>
                </a:solidFill>
                <a:ea typeface="Calibri" panose="020F0502020204030204" pitchFamily="34" charset="0"/>
                <a:cs typeface="Times New Roman" panose="02020603050405020304" pitchFamily="18" charset="0"/>
              </a:rPr>
              <a:t>ast</a:t>
            </a:r>
            <a:r>
              <a:rPr lang="de-DE" i="1" dirty="0">
                <a:solidFill>
                  <a:srgbClr val="000000"/>
                </a:solidFill>
                <a:ea typeface="Calibri" panose="020F0502020204030204" pitchFamily="34" charset="0"/>
                <a:cs typeface="Times New Roman" panose="02020603050405020304" pitchFamily="18" charset="0"/>
              </a:rPr>
              <a:t>. Einmal ist sie abgestürzt…</a:t>
            </a:r>
          </a:p>
        </p:txBody>
      </p:sp>
      <p:sp>
        <p:nvSpPr>
          <p:cNvPr id="5" name="Inhaltsplatzhalter 1">
            <a:extLst>
              <a:ext uri="{FF2B5EF4-FFF2-40B4-BE49-F238E27FC236}">
                <a16:creationId xmlns:a16="http://schemas.microsoft.com/office/drawing/2014/main" id="{2EADE163-1187-4121-A782-66A35B32963D}"/>
              </a:ext>
            </a:extLst>
          </p:cNvPr>
          <p:cNvSpPr txBox="1">
            <a:spLocks/>
          </p:cNvSpPr>
          <p:nvPr/>
        </p:nvSpPr>
        <p:spPr>
          <a:xfrm>
            <a:off x="695399" y="237004"/>
            <a:ext cx="10213605" cy="720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de-DE" sz="3600" b="1">
                <a:latin typeface="+mj-lt"/>
              </a:rPr>
              <a:t>Erarbeitungsaufgaben</a:t>
            </a:r>
            <a:r>
              <a:rPr lang="de-DE" sz="3600">
                <a:latin typeface="+mj-lt"/>
              </a:rPr>
              <a:t> (mit Wissenserarbeitung)</a:t>
            </a:r>
            <a:endParaRPr lang="de-DE" sz="3400" dirty="0">
              <a:solidFill>
                <a:schemeClr val="tx1">
                  <a:lumMod val="75000"/>
                  <a:lumOff val="25000"/>
                </a:schemeClr>
              </a:solidFill>
              <a:latin typeface="+mj-lt"/>
              <a:cs typeface="Garamond"/>
            </a:endParaRPr>
          </a:p>
        </p:txBody>
      </p:sp>
      <p:sp>
        <p:nvSpPr>
          <p:cNvPr id="6" name="Textfeld 5">
            <a:extLst>
              <a:ext uri="{FF2B5EF4-FFF2-40B4-BE49-F238E27FC236}">
                <a16:creationId xmlns:a16="http://schemas.microsoft.com/office/drawing/2014/main" id="{CEE3C96A-5FBB-4374-B551-29D15A901104}"/>
              </a:ext>
            </a:extLst>
          </p:cNvPr>
          <p:cNvSpPr txBox="1"/>
          <p:nvPr/>
        </p:nvSpPr>
        <p:spPr>
          <a:xfrm>
            <a:off x="732087" y="953717"/>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sp>
        <p:nvSpPr>
          <p:cNvPr id="7" name="Textfeld 6">
            <a:extLst>
              <a:ext uri="{FF2B5EF4-FFF2-40B4-BE49-F238E27FC236}">
                <a16:creationId xmlns:a16="http://schemas.microsoft.com/office/drawing/2014/main" id="{0CFEDCCD-6A22-4CAF-9790-76025E6C47A0}"/>
              </a:ext>
            </a:extLst>
          </p:cNvPr>
          <p:cNvSpPr txBox="1"/>
          <p:nvPr/>
        </p:nvSpPr>
        <p:spPr>
          <a:xfrm>
            <a:off x="537356" y="1428749"/>
            <a:ext cx="8219038" cy="369332"/>
          </a:xfrm>
          <a:prstGeom prst="rect">
            <a:avLst/>
          </a:prstGeom>
          <a:solidFill>
            <a:schemeClr val="tx2">
              <a:lumMod val="40000"/>
              <a:lumOff val="60000"/>
            </a:schemeClr>
          </a:solidFill>
        </p:spPr>
        <p:txBody>
          <a:bodyPr wrap="square" rtlCol="0">
            <a:spAutoFit/>
          </a:bodyPr>
          <a:lstStyle/>
          <a:p>
            <a:r>
              <a:rPr lang="de-DE" dirty="0"/>
              <a:t>Unterstreiche im folgendem Text jeden Begleiter (Artikel) und jedes Nomen. </a:t>
            </a:r>
          </a:p>
        </p:txBody>
      </p:sp>
      <p:sp>
        <p:nvSpPr>
          <p:cNvPr id="8" name="Textfeld 7">
            <a:extLst>
              <a:ext uri="{FF2B5EF4-FFF2-40B4-BE49-F238E27FC236}">
                <a16:creationId xmlns:a16="http://schemas.microsoft.com/office/drawing/2014/main" id="{28EA0C3C-71B8-45AC-8B97-8A22B2C99FB1}"/>
              </a:ext>
            </a:extLst>
          </p:cNvPr>
          <p:cNvSpPr txBox="1"/>
          <p:nvPr/>
        </p:nvSpPr>
        <p:spPr>
          <a:xfrm>
            <a:off x="537355" y="2742175"/>
            <a:ext cx="8219038" cy="1477328"/>
          </a:xfrm>
          <a:prstGeom prst="rect">
            <a:avLst/>
          </a:prstGeom>
          <a:solidFill>
            <a:schemeClr val="tx2">
              <a:lumMod val="40000"/>
              <a:lumOff val="60000"/>
            </a:schemeClr>
          </a:solidFill>
        </p:spPr>
        <p:txBody>
          <a:bodyPr wrap="square" rtlCol="0">
            <a:spAutoFit/>
          </a:bodyPr>
          <a:lstStyle/>
          <a:p>
            <a:r>
              <a:rPr lang="de-DE" dirty="0"/>
              <a:t>Durch Eigenschaftswörter (Adjektive) wird der Text anschaulicher. </a:t>
            </a:r>
          </a:p>
          <a:p>
            <a:pPr marL="342900" indent="-342900">
              <a:buAutoNum type="arabicPeriod"/>
            </a:pPr>
            <a:r>
              <a:rPr lang="de-DE" dirty="0"/>
              <a:t>Setze an geeigneten Stellen die folgenden Eigenschaftswörter ein: </a:t>
            </a:r>
            <a:r>
              <a:rPr lang="de-DE" i="1" dirty="0">
                <a:solidFill>
                  <a:srgbClr val="000000"/>
                </a:solidFill>
                <a:ea typeface="Calibri" panose="020F0502020204030204" pitchFamily="34" charset="0"/>
                <a:cs typeface="Times New Roman" panose="02020603050405020304" pitchFamily="18" charset="0"/>
              </a:rPr>
              <a:t>alten, bequemen, dünnen, hohen, spannendes, schlaue, tolles. </a:t>
            </a:r>
            <a:r>
              <a:rPr lang="de-DE" dirty="0">
                <a:solidFill>
                  <a:srgbClr val="000000"/>
                </a:solidFill>
                <a:ea typeface="Calibri" panose="020F0502020204030204" pitchFamily="34" charset="0"/>
                <a:cs typeface="Times New Roman" panose="02020603050405020304" pitchFamily="18" charset="0"/>
              </a:rPr>
              <a:t>Schreibe den Text richtig ab. Markiere alle Begleiter rot und alle begleiteten Wörter (Nomen) blau.</a:t>
            </a:r>
            <a:endParaRPr lang="de-DE" i="1" dirty="0">
              <a:solidFill>
                <a:srgbClr val="000000"/>
              </a:solidFill>
              <a:ea typeface="Calibri" panose="020F0502020204030204" pitchFamily="34" charset="0"/>
              <a:cs typeface="Times New Roman" panose="02020603050405020304" pitchFamily="18" charset="0"/>
            </a:endParaRPr>
          </a:p>
          <a:p>
            <a:pPr marL="342900" indent="-342900">
              <a:buAutoNum type="arabicPeriod"/>
            </a:pPr>
            <a:r>
              <a:rPr lang="de-DE" dirty="0">
                <a:solidFill>
                  <a:srgbClr val="000000"/>
                </a:solidFill>
                <a:cs typeface="Times New Roman" panose="02020603050405020304" pitchFamily="18" charset="0"/>
              </a:rPr>
              <a:t>Verbinde jeden Begleiter mit dem dazugehörigen begleiteten Wort (dem Nomen).</a:t>
            </a:r>
          </a:p>
        </p:txBody>
      </p:sp>
      <p:sp>
        <p:nvSpPr>
          <p:cNvPr id="9" name="Textfeld 8">
            <a:extLst>
              <a:ext uri="{FF2B5EF4-FFF2-40B4-BE49-F238E27FC236}">
                <a16:creationId xmlns:a16="http://schemas.microsoft.com/office/drawing/2014/main" id="{19F1AEB2-F83B-4A97-8718-D4874B8567E8}"/>
              </a:ext>
            </a:extLst>
          </p:cNvPr>
          <p:cNvSpPr txBox="1"/>
          <p:nvPr/>
        </p:nvSpPr>
        <p:spPr>
          <a:xfrm>
            <a:off x="537355" y="5904283"/>
            <a:ext cx="8219038" cy="923330"/>
          </a:xfrm>
          <a:prstGeom prst="rect">
            <a:avLst/>
          </a:prstGeom>
          <a:solidFill>
            <a:schemeClr val="tx2">
              <a:lumMod val="40000"/>
              <a:lumOff val="60000"/>
            </a:schemeClr>
          </a:solidFill>
        </p:spPr>
        <p:txBody>
          <a:bodyPr wrap="square" rtlCol="0">
            <a:spAutoFit/>
          </a:bodyPr>
          <a:lstStyle/>
          <a:p>
            <a:r>
              <a:rPr lang="de-DE" dirty="0"/>
              <a:t>3. Welcher der beiden Sätze ist richtig?</a:t>
            </a:r>
          </a:p>
          <a:p>
            <a:pPr>
              <a:tabLst>
                <a:tab pos="263525" algn="l"/>
              </a:tabLst>
            </a:pPr>
            <a:r>
              <a:rPr lang="de-DE" dirty="0"/>
              <a:t>	Großgeschrieben wird immer das Wort nach dem Begleiter.</a:t>
            </a:r>
          </a:p>
          <a:p>
            <a:pPr>
              <a:tabLst>
                <a:tab pos="263525" algn="l"/>
              </a:tabLst>
            </a:pPr>
            <a:r>
              <a:rPr lang="de-DE" dirty="0"/>
              <a:t>	Großgeschrieben wird immer das Wort, auf das sich der Begleiter bezieht.</a:t>
            </a:r>
          </a:p>
        </p:txBody>
      </p:sp>
      <p:sp>
        <p:nvSpPr>
          <p:cNvPr id="11" name="Textfeld 10">
            <a:extLst>
              <a:ext uri="{FF2B5EF4-FFF2-40B4-BE49-F238E27FC236}">
                <a16:creationId xmlns:a16="http://schemas.microsoft.com/office/drawing/2014/main" id="{1760DBE9-978B-44B2-893C-16335CB73A48}"/>
              </a:ext>
            </a:extLst>
          </p:cNvPr>
          <p:cNvSpPr txBox="1"/>
          <p:nvPr/>
        </p:nvSpPr>
        <p:spPr>
          <a:xfrm>
            <a:off x="537355" y="4219503"/>
            <a:ext cx="8219038" cy="1711366"/>
          </a:xfrm>
          <a:prstGeom prst="rect">
            <a:avLst/>
          </a:prstGeom>
          <a:solidFill>
            <a:schemeClr val="accent6">
              <a:lumMod val="20000"/>
              <a:lumOff val="80000"/>
            </a:schemeClr>
          </a:solidFill>
        </p:spPr>
        <p:txBody>
          <a:bodyPr wrap="square" rtlCol="0">
            <a:spAutoFit/>
          </a:bodyPr>
          <a:lstStyle/>
          <a:p>
            <a:pPr>
              <a:lnSpc>
                <a:spcPct val="150000"/>
              </a:lnSpc>
            </a:pPr>
            <a:r>
              <a:rPr lang="de-DE" dirty="0">
                <a:solidFill>
                  <a:srgbClr val="000000"/>
                </a:solidFill>
                <a:ea typeface="Calibri" panose="020F0502020204030204" pitchFamily="34" charset="0"/>
                <a:cs typeface="Times New Roman" panose="02020603050405020304" pitchFamily="18" charset="0"/>
              </a:rPr>
              <a:t>Ich lese gerade </a:t>
            </a:r>
            <a:r>
              <a:rPr lang="de-DE" dirty="0">
                <a:solidFill>
                  <a:srgbClr val="FF0000"/>
                </a:solidFill>
                <a:ea typeface="Calibri" panose="020F0502020204030204" pitchFamily="34" charset="0"/>
                <a:cs typeface="Times New Roman" panose="02020603050405020304" pitchFamily="18" charset="0"/>
              </a:rPr>
              <a:t>ein</a:t>
            </a:r>
            <a:r>
              <a:rPr lang="de-DE" dirty="0">
                <a:solidFill>
                  <a:srgbClr val="000000"/>
                </a:solidFill>
                <a:ea typeface="Calibri" panose="020F0502020204030204" pitchFamily="34" charset="0"/>
                <a:cs typeface="Times New Roman" panose="02020603050405020304" pitchFamily="18" charset="0"/>
              </a:rPr>
              <a:t> spannendes </a:t>
            </a:r>
            <a:r>
              <a:rPr lang="de-DE" dirty="0">
                <a:solidFill>
                  <a:schemeClr val="accent5">
                    <a:lumMod val="75000"/>
                  </a:schemeClr>
                </a:solidFill>
                <a:ea typeface="Calibri" panose="020F0502020204030204" pitchFamily="34" charset="0"/>
                <a:cs typeface="Times New Roman" panose="02020603050405020304" pitchFamily="18" charset="0"/>
              </a:rPr>
              <a:t>Buch</a:t>
            </a:r>
            <a:r>
              <a:rPr lang="de-DE" dirty="0">
                <a:solidFill>
                  <a:srgbClr val="000000"/>
                </a:solidFill>
                <a:ea typeface="Calibri" panose="020F0502020204030204" pitchFamily="34" charset="0"/>
                <a:cs typeface="Times New Roman" panose="02020603050405020304" pitchFamily="18" charset="0"/>
              </a:rPr>
              <a:t>. Darin geht es um </a:t>
            </a:r>
            <a:r>
              <a:rPr lang="de-DE" dirty="0">
                <a:solidFill>
                  <a:srgbClr val="FF0000"/>
                </a:solidFill>
                <a:ea typeface="Calibri" panose="020F0502020204030204" pitchFamily="34" charset="0"/>
                <a:cs typeface="Times New Roman" panose="02020603050405020304" pitchFamily="18" charset="0"/>
              </a:rPr>
              <a:t>ein</a:t>
            </a:r>
            <a:r>
              <a:rPr lang="de-DE" dirty="0">
                <a:solidFill>
                  <a:srgbClr val="000000"/>
                </a:solidFill>
                <a:ea typeface="Calibri" panose="020F0502020204030204" pitchFamily="34" charset="0"/>
                <a:cs typeface="Times New Roman" panose="02020603050405020304" pitchFamily="18" charset="0"/>
              </a:rPr>
              <a:t> tolles </a:t>
            </a:r>
            <a:r>
              <a:rPr lang="de-DE" dirty="0">
                <a:solidFill>
                  <a:schemeClr val="accent5">
                    <a:lumMod val="75000"/>
                  </a:schemeClr>
                </a:solidFill>
                <a:ea typeface="Calibri" panose="020F0502020204030204" pitchFamily="34" charset="0"/>
                <a:cs typeface="Times New Roman" panose="02020603050405020304" pitchFamily="18" charset="0"/>
              </a:rPr>
              <a:t>Mädchen</a:t>
            </a:r>
            <a:r>
              <a:rPr lang="de-DE" dirty="0">
                <a:solidFill>
                  <a:srgbClr val="000000"/>
                </a:solidFill>
                <a:ea typeface="Calibri" panose="020F0502020204030204" pitchFamily="34" charset="0"/>
                <a:cs typeface="Times New Roman" panose="02020603050405020304" pitchFamily="18" charset="0"/>
              </a:rPr>
              <a:t> und </a:t>
            </a:r>
            <a:br>
              <a:rPr lang="de-DE" dirty="0">
                <a:solidFill>
                  <a:srgbClr val="000000"/>
                </a:solidFill>
                <a:ea typeface="Calibri" panose="020F0502020204030204" pitchFamily="34" charset="0"/>
                <a:cs typeface="Times New Roman" panose="02020603050405020304" pitchFamily="18" charset="0"/>
              </a:rPr>
            </a:br>
            <a:r>
              <a:rPr lang="de-DE" dirty="0">
                <a:solidFill>
                  <a:srgbClr val="FF0000"/>
                </a:solidFill>
                <a:ea typeface="Calibri" panose="020F0502020204030204" pitchFamily="34" charset="0"/>
                <a:cs typeface="Times New Roman" panose="02020603050405020304" pitchFamily="18" charset="0"/>
              </a:rPr>
              <a:t>eine</a:t>
            </a:r>
            <a:r>
              <a:rPr lang="de-DE" dirty="0">
                <a:solidFill>
                  <a:srgbClr val="000000"/>
                </a:solidFill>
                <a:ea typeface="Calibri" panose="020F0502020204030204" pitchFamily="34" charset="0"/>
                <a:cs typeface="Times New Roman" panose="02020603050405020304" pitchFamily="18" charset="0"/>
              </a:rPr>
              <a:t> schlaue </a:t>
            </a:r>
            <a:r>
              <a:rPr lang="de-DE" dirty="0">
                <a:solidFill>
                  <a:schemeClr val="accent5">
                    <a:lumMod val="75000"/>
                  </a:schemeClr>
                </a:solidFill>
                <a:ea typeface="Calibri" panose="020F0502020204030204" pitchFamily="34" charset="0"/>
                <a:cs typeface="Times New Roman" panose="02020603050405020304" pitchFamily="18" charset="0"/>
              </a:rPr>
              <a:t>Katze</a:t>
            </a:r>
            <a:r>
              <a:rPr lang="de-DE" dirty="0">
                <a:solidFill>
                  <a:srgbClr val="000000"/>
                </a:solidFill>
                <a:ea typeface="Calibri" panose="020F0502020204030204" pitchFamily="34" charset="0"/>
                <a:cs typeface="Times New Roman" panose="02020603050405020304" pitchFamily="18" charset="0"/>
              </a:rPr>
              <a:t>. Sie sitzt gerne auf </a:t>
            </a:r>
            <a:r>
              <a:rPr lang="de-DE" dirty="0">
                <a:solidFill>
                  <a:srgbClr val="FF0000"/>
                </a:solidFill>
                <a:ea typeface="Calibri" panose="020F0502020204030204" pitchFamily="34" charset="0"/>
                <a:cs typeface="Times New Roman" panose="02020603050405020304" pitchFamily="18" charset="0"/>
              </a:rPr>
              <a:t>einem</a:t>
            </a:r>
            <a:r>
              <a:rPr lang="de-DE" dirty="0">
                <a:solidFill>
                  <a:srgbClr val="000000"/>
                </a:solidFill>
                <a:ea typeface="Calibri" panose="020F0502020204030204" pitchFamily="34" charset="0"/>
                <a:cs typeface="Times New Roman" panose="02020603050405020304" pitchFamily="18" charset="0"/>
              </a:rPr>
              <a:t> bequemen </a:t>
            </a:r>
            <a:r>
              <a:rPr lang="de-DE" dirty="0">
                <a:solidFill>
                  <a:schemeClr val="accent5">
                    <a:lumMod val="75000"/>
                  </a:schemeClr>
                </a:solidFill>
                <a:ea typeface="Calibri" panose="020F0502020204030204" pitchFamily="34" charset="0"/>
                <a:cs typeface="Times New Roman" panose="02020603050405020304" pitchFamily="18" charset="0"/>
              </a:rPr>
              <a:t>Stuhl</a:t>
            </a:r>
            <a:r>
              <a:rPr lang="de-DE" dirty="0">
                <a:solidFill>
                  <a:srgbClr val="000000"/>
                </a:solidFill>
                <a:ea typeface="Calibri" panose="020F0502020204030204" pitchFamily="34" charset="0"/>
                <a:cs typeface="Times New Roman" panose="02020603050405020304" pitchFamily="18" charset="0"/>
              </a:rPr>
              <a:t> oder auf </a:t>
            </a:r>
            <a:br>
              <a:rPr lang="de-DE" dirty="0">
                <a:solidFill>
                  <a:srgbClr val="000000"/>
                </a:solidFill>
                <a:ea typeface="Calibri" panose="020F0502020204030204" pitchFamily="34" charset="0"/>
                <a:cs typeface="Times New Roman" panose="02020603050405020304" pitchFamily="18" charset="0"/>
              </a:rPr>
            </a:br>
            <a:r>
              <a:rPr lang="de-DE" dirty="0">
                <a:solidFill>
                  <a:srgbClr val="FF0000"/>
                </a:solidFill>
                <a:ea typeface="Calibri" panose="020F0502020204030204" pitchFamily="34" charset="0"/>
                <a:cs typeface="Times New Roman" panose="02020603050405020304" pitchFamily="18" charset="0"/>
              </a:rPr>
              <a:t>dem</a:t>
            </a:r>
            <a:r>
              <a:rPr lang="de-DE" dirty="0">
                <a:solidFill>
                  <a:srgbClr val="000000"/>
                </a:solidFill>
                <a:ea typeface="Calibri" panose="020F0502020204030204" pitchFamily="34" charset="0"/>
                <a:cs typeface="Times New Roman" panose="02020603050405020304" pitchFamily="18" charset="0"/>
              </a:rPr>
              <a:t> alten </a:t>
            </a:r>
            <a:r>
              <a:rPr lang="de-DE" dirty="0">
                <a:solidFill>
                  <a:schemeClr val="accent5">
                    <a:lumMod val="75000"/>
                  </a:schemeClr>
                </a:solidFill>
                <a:ea typeface="Calibri" panose="020F0502020204030204" pitchFamily="34" charset="0"/>
                <a:cs typeface="Times New Roman" panose="02020603050405020304" pitchFamily="18" charset="0"/>
              </a:rPr>
              <a:t>Tisch</a:t>
            </a:r>
            <a:r>
              <a:rPr lang="de-DE" dirty="0">
                <a:solidFill>
                  <a:srgbClr val="000000"/>
                </a:solidFill>
                <a:ea typeface="Calibri" panose="020F0502020204030204" pitchFamily="34" charset="0"/>
                <a:cs typeface="Times New Roman" panose="02020603050405020304" pitchFamily="18" charset="0"/>
              </a:rPr>
              <a:t>. Sie klettert auch auf </a:t>
            </a:r>
            <a:r>
              <a:rPr lang="de-DE" dirty="0">
                <a:solidFill>
                  <a:srgbClr val="FF0000"/>
                </a:solidFill>
                <a:ea typeface="Calibri" panose="020F0502020204030204" pitchFamily="34" charset="0"/>
                <a:cs typeface="Times New Roman" panose="02020603050405020304" pitchFamily="18" charset="0"/>
              </a:rPr>
              <a:t>einen</a:t>
            </a:r>
            <a:r>
              <a:rPr lang="de-DE" dirty="0">
                <a:solidFill>
                  <a:srgbClr val="000000"/>
                </a:solidFill>
                <a:ea typeface="Calibri" panose="020F0502020204030204" pitchFamily="34" charset="0"/>
                <a:cs typeface="Times New Roman" panose="02020603050405020304" pitchFamily="18" charset="0"/>
              </a:rPr>
              <a:t> hohen </a:t>
            </a:r>
            <a:r>
              <a:rPr lang="de-DE" dirty="0">
                <a:solidFill>
                  <a:schemeClr val="accent5">
                    <a:lumMod val="75000"/>
                  </a:schemeClr>
                </a:solidFill>
                <a:ea typeface="Calibri" panose="020F0502020204030204" pitchFamily="34" charset="0"/>
                <a:cs typeface="Times New Roman" panose="02020603050405020304" pitchFamily="18" charset="0"/>
              </a:rPr>
              <a:t>Baum</a:t>
            </a:r>
            <a:r>
              <a:rPr lang="de-DE" dirty="0">
                <a:solidFill>
                  <a:srgbClr val="000000"/>
                </a:solidFill>
                <a:ea typeface="Calibri" panose="020F0502020204030204" pitchFamily="34" charset="0"/>
                <a:cs typeface="Times New Roman" panose="02020603050405020304" pitchFamily="18" charset="0"/>
              </a:rPr>
              <a:t>. Manchmal wagt sie sich auf </a:t>
            </a:r>
            <a:r>
              <a:rPr lang="de-DE" dirty="0">
                <a:solidFill>
                  <a:srgbClr val="FF0000"/>
                </a:solidFill>
                <a:ea typeface="Calibri" panose="020F0502020204030204" pitchFamily="34" charset="0"/>
                <a:cs typeface="Times New Roman" panose="02020603050405020304" pitchFamily="18" charset="0"/>
              </a:rPr>
              <a:t>einen</a:t>
            </a:r>
            <a:r>
              <a:rPr lang="de-DE" dirty="0">
                <a:solidFill>
                  <a:srgbClr val="000000"/>
                </a:solidFill>
                <a:ea typeface="Calibri" panose="020F0502020204030204" pitchFamily="34" charset="0"/>
                <a:cs typeface="Times New Roman" panose="02020603050405020304" pitchFamily="18" charset="0"/>
              </a:rPr>
              <a:t> dünnen </a:t>
            </a:r>
            <a:r>
              <a:rPr lang="de-DE" dirty="0">
                <a:solidFill>
                  <a:schemeClr val="accent5">
                    <a:lumMod val="75000"/>
                  </a:schemeClr>
                </a:solidFill>
                <a:ea typeface="Calibri" panose="020F0502020204030204" pitchFamily="34" charset="0"/>
                <a:cs typeface="Times New Roman" panose="02020603050405020304" pitchFamily="18" charset="0"/>
              </a:rPr>
              <a:t>Ast</a:t>
            </a:r>
            <a:r>
              <a:rPr lang="de-DE" dirty="0">
                <a:solidFill>
                  <a:srgbClr val="000000"/>
                </a:solidFill>
                <a:ea typeface="Calibri" panose="020F0502020204030204" pitchFamily="34" charset="0"/>
                <a:cs typeface="Times New Roman" panose="02020603050405020304" pitchFamily="18" charset="0"/>
              </a:rPr>
              <a:t>. Einmal ist sie abgestürzt…</a:t>
            </a:r>
          </a:p>
        </p:txBody>
      </p:sp>
      <p:sp>
        <p:nvSpPr>
          <p:cNvPr id="12" name="Bogen 11">
            <a:extLst>
              <a:ext uri="{FF2B5EF4-FFF2-40B4-BE49-F238E27FC236}">
                <a16:creationId xmlns:a16="http://schemas.microsoft.com/office/drawing/2014/main" id="{D79E08A2-93C1-44CC-A7D7-F4386284CD33}"/>
              </a:ext>
            </a:extLst>
          </p:cNvPr>
          <p:cNvSpPr/>
          <p:nvPr/>
        </p:nvSpPr>
        <p:spPr>
          <a:xfrm>
            <a:off x="2217420" y="4240530"/>
            <a:ext cx="1417320" cy="411480"/>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2">
            <a:extLst>
              <a:ext uri="{FF2B5EF4-FFF2-40B4-BE49-F238E27FC236}">
                <a16:creationId xmlns:a16="http://schemas.microsoft.com/office/drawing/2014/main" id="{6F7B65F6-9C94-4433-B234-635689D82393}"/>
              </a:ext>
            </a:extLst>
          </p:cNvPr>
          <p:cNvSpPr/>
          <p:nvPr/>
        </p:nvSpPr>
        <p:spPr>
          <a:xfrm>
            <a:off x="5918638" y="4219502"/>
            <a:ext cx="893642" cy="41147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a:extLst>
              <a:ext uri="{FF2B5EF4-FFF2-40B4-BE49-F238E27FC236}">
                <a16:creationId xmlns:a16="http://schemas.microsoft.com/office/drawing/2014/main" id="{E94F114E-48F0-41A7-9B43-4CB7DC3C9338}"/>
              </a:ext>
            </a:extLst>
          </p:cNvPr>
          <p:cNvSpPr/>
          <p:nvPr/>
        </p:nvSpPr>
        <p:spPr>
          <a:xfrm>
            <a:off x="732087" y="4658864"/>
            <a:ext cx="1188153" cy="348675"/>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Bogen 14">
            <a:extLst>
              <a:ext uri="{FF2B5EF4-FFF2-40B4-BE49-F238E27FC236}">
                <a16:creationId xmlns:a16="http://schemas.microsoft.com/office/drawing/2014/main" id="{9DFDA6A3-4B91-43ED-AE83-C831200869F2}"/>
              </a:ext>
            </a:extLst>
          </p:cNvPr>
          <p:cNvSpPr/>
          <p:nvPr/>
        </p:nvSpPr>
        <p:spPr>
          <a:xfrm>
            <a:off x="4521144" y="4658864"/>
            <a:ext cx="1397494" cy="348675"/>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Bogen 15">
            <a:extLst>
              <a:ext uri="{FF2B5EF4-FFF2-40B4-BE49-F238E27FC236}">
                <a16:creationId xmlns:a16="http://schemas.microsoft.com/office/drawing/2014/main" id="{7CC51C84-869A-4252-9F9D-BC851A6C23C2}"/>
              </a:ext>
            </a:extLst>
          </p:cNvPr>
          <p:cNvSpPr/>
          <p:nvPr/>
        </p:nvSpPr>
        <p:spPr>
          <a:xfrm>
            <a:off x="732087" y="5053687"/>
            <a:ext cx="970983" cy="375564"/>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Bogen 16">
            <a:extLst>
              <a:ext uri="{FF2B5EF4-FFF2-40B4-BE49-F238E27FC236}">
                <a16:creationId xmlns:a16="http://schemas.microsoft.com/office/drawing/2014/main" id="{D0F1980D-5484-4D13-A741-09DB53F24047}"/>
              </a:ext>
            </a:extLst>
          </p:cNvPr>
          <p:cNvSpPr/>
          <p:nvPr/>
        </p:nvSpPr>
        <p:spPr>
          <a:xfrm>
            <a:off x="4401117" y="5053687"/>
            <a:ext cx="970983" cy="375564"/>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3D1C57C3-4542-4EEA-B212-ACA02B192399}"/>
              </a:ext>
            </a:extLst>
          </p:cNvPr>
          <p:cNvSpPr/>
          <p:nvPr/>
        </p:nvSpPr>
        <p:spPr>
          <a:xfrm>
            <a:off x="949257" y="5429251"/>
            <a:ext cx="1085283" cy="375564"/>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2EA71B07-448E-4511-A86E-40834A0A915B}"/>
              </a:ext>
            </a:extLst>
          </p:cNvPr>
          <p:cNvSpPr txBox="1"/>
          <p:nvPr/>
        </p:nvSpPr>
        <p:spPr>
          <a:xfrm rot="20542254">
            <a:off x="8885386" y="5620149"/>
            <a:ext cx="2108589" cy="369332"/>
          </a:xfrm>
          <a:prstGeom prst="rect">
            <a:avLst/>
          </a:prstGeom>
          <a:solidFill>
            <a:schemeClr val="accent2">
              <a:lumMod val="60000"/>
              <a:lumOff val="40000"/>
            </a:schemeClr>
          </a:solidFill>
        </p:spPr>
        <p:txBody>
          <a:bodyPr wrap="square" rtlCol="0">
            <a:spAutoFit/>
          </a:bodyPr>
          <a:lstStyle/>
          <a:p>
            <a:r>
              <a:rPr lang="de-DE" dirty="0"/>
              <a:t>Erarbeitetes Wissen</a:t>
            </a:r>
          </a:p>
        </p:txBody>
      </p:sp>
      <p:sp>
        <p:nvSpPr>
          <p:cNvPr id="22" name="Textfeld 21">
            <a:extLst>
              <a:ext uri="{FF2B5EF4-FFF2-40B4-BE49-F238E27FC236}">
                <a16:creationId xmlns:a16="http://schemas.microsoft.com/office/drawing/2014/main" id="{15C99676-7599-401A-B6B1-9A6C09B6CF6F}"/>
              </a:ext>
            </a:extLst>
          </p:cNvPr>
          <p:cNvSpPr txBox="1"/>
          <p:nvPr/>
        </p:nvSpPr>
        <p:spPr>
          <a:xfrm rot="20542254">
            <a:off x="9000719" y="1051371"/>
            <a:ext cx="2412719" cy="923330"/>
          </a:xfrm>
          <a:prstGeom prst="rect">
            <a:avLst/>
          </a:prstGeom>
          <a:solidFill>
            <a:schemeClr val="accent6">
              <a:lumMod val="40000"/>
              <a:lumOff val="60000"/>
            </a:schemeClr>
          </a:solidFill>
        </p:spPr>
        <p:txBody>
          <a:bodyPr wrap="square" rtlCol="0">
            <a:spAutoFit/>
          </a:bodyPr>
          <a:lstStyle/>
          <a:p>
            <a:r>
              <a:rPr lang="de-DE" dirty="0"/>
              <a:t>Vorausgesetztes Wissen,</a:t>
            </a:r>
          </a:p>
          <a:p>
            <a:r>
              <a:rPr lang="de-DE" dirty="0"/>
              <a:t>s. Orientierungsaufgabe</a:t>
            </a:r>
          </a:p>
        </p:txBody>
      </p:sp>
      <p:sp>
        <p:nvSpPr>
          <p:cNvPr id="2" name="Textfeld 1">
            <a:extLst>
              <a:ext uri="{FF2B5EF4-FFF2-40B4-BE49-F238E27FC236}">
                <a16:creationId xmlns:a16="http://schemas.microsoft.com/office/drawing/2014/main" id="{75BE5E9A-4418-4CA2-8591-CDE37621C165}"/>
              </a:ext>
            </a:extLst>
          </p:cNvPr>
          <p:cNvSpPr txBox="1"/>
          <p:nvPr/>
        </p:nvSpPr>
        <p:spPr>
          <a:xfrm>
            <a:off x="8849245" y="2880674"/>
            <a:ext cx="3083944" cy="1200329"/>
          </a:xfrm>
          <a:prstGeom prst="rect">
            <a:avLst/>
          </a:prstGeom>
          <a:noFill/>
        </p:spPr>
        <p:txBody>
          <a:bodyPr wrap="square" rtlCol="0">
            <a:spAutoFit/>
          </a:bodyPr>
          <a:lstStyle/>
          <a:p>
            <a:r>
              <a:rPr lang="de-DE" dirty="0"/>
              <a:t>alternative Reihung: </a:t>
            </a:r>
            <a:r>
              <a:rPr lang="de-DE" i="1" dirty="0"/>
              <a:t>spannendes, tolles, schlaue, bequemen, alten, hohen, dünnen</a:t>
            </a:r>
            <a:endParaRPr lang="de-DE" dirty="0"/>
          </a:p>
        </p:txBody>
      </p:sp>
    </p:spTree>
    <p:extLst>
      <p:ext uri="{BB962C8B-B14F-4D97-AF65-F5344CB8AC3E}">
        <p14:creationId xmlns:p14="http://schemas.microsoft.com/office/powerpoint/2010/main" val="89698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EDDC8-8C0D-4635-943E-83E1228D01F7}"/>
              </a:ext>
            </a:extLst>
          </p:cNvPr>
          <p:cNvSpPr>
            <a:spLocks noGrp="1"/>
          </p:cNvSpPr>
          <p:nvPr>
            <p:ph type="title"/>
          </p:nvPr>
        </p:nvSpPr>
        <p:spPr>
          <a:xfrm>
            <a:off x="491358" y="260021"/>
            <a:ext cx="10800000" cy="935141"/>
          </a:xfrm>
        </p:spPr>
        <p:txBody>
          <a:bodyPr>
            <a:normAutofit/>
          </a:bodyPr>
          <a:lstStyle/>
          <a:p>
            <a:r>
              <a:rPr lang="de-DE" dirty="0"/>
              <a:t>Großschreibung des Kerns einer Nominalgruppe </a:t>
            </a:r>
          </a:p>
        </p:txBody>
      </p:sp>
      <p:sp>
        <p:nvSpPr>
          <p:cNvPr id="3" name="Textfeld 2">
            <a:extLst>
              <a:ext uri="{FF2B5EF4-FFF2-40B4-BE49-F238E27FC236}">
                <a16:creationId xmlns:a16="http://schemas.microsoft.com/office/drawing/2014/main" id="{1393ED0F-26C8-4173-94F8-845ECB11BE97}"/>
              </a:ext>
            </a:extLst>
          </p:cNvPr>
          <p:cNvSpPr txBox="1"/>
          <p:nvPr/>
        </p:nvSpPr>
        <p:spPr>
          <a:xfrm>
            <a:off x="595432" y="1470796"/>
            <a:ext cx="4102298" cy="36791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b="1" dirty="0"/>
              <a:t>Unsere Begleiter</a:t>
            </a:r>
          </a:p>
          <a:p>
            <a:pPr>
              <a:lnSpc>
                <a:spcPct val="150000"/>
              </a:lnSpc>
            </a:pPr>
            <a:r>
              <a:rPr lang="de-DE" sz="2000" i="1" dirty="0"/>
              <a:t>der, die, das</a:t>
            </a:r>
          </a:p>
          <a:p>
            <a:pPr>
              <a:lnSpc>
                <a:spcPct val="150000"/>
              </a:lnSpc>
            </a:pPr>
            <a:r>
              <a:rPr lang="de-DE" sz="2000" i="1" dirty="0"/>
              <a:t>ein, eine - einige</a:t>
            </a:r>
          </a:p>
          <a:p>
            <a:pPr>
              <a:lnSpc>
                <a:spcPct val="150000"/>
              </a:lnSpc>
            </a:pPr>
            <a:r>
              <a:rPr lang="de-DE" sz="2000" i="1" dirty="0"/>
              <a:t>dieser, diese, dieses</a:t>
            </a:r>
          </a:p>
          <a:p>
            <a:pPr>
              <a:lnSpc>
                <a:spcPct val="150000"/>
              </a:lnSpc>
            </a:pPr>
            <a:r>
              <a:rPr lang="de-DE" sz="2000" i="1" dirty="0"/>
              <a:t>mein, meine</a:t>
            </a:r>
          </a:p>
          <a:p>
            <a:pPr>
              <a:lnSpc>
                <a:spcPct val="150000"/>
              </a:lnSpc>
            </a:pPr>
            <a:r>
              <a:rPr lang="de-DE" sz="2000" i="1" dirty="0"/>
              <a:t>unser, unsere</a:t>
            </a:r>
          </a:p>
          <a:p>
            <a:pPr>
              <a:lnSpc>
                <a:spcPct val="150000"/>
              </a:lnSpc>
            </a:pPr>
            <a:r>
              <a:rPr lang="de-DE" sz="2000" i="1" dirty="0"/>
              <a:t>jeder, jede, jedes</a:t>
            </a:r>
          </a:p>
          <a:p>
            <a:pPr>
              <a:lnSpc>
                <a:spcPct val="150000"/>
              </a:lnSpc>
            </a:pPr>
            <a:r>
              <a:rPr lang="de-DE" sz="2000" i="1" dirty="0"/>
              <a:t>alle</a:t>
            </a:r>
          </a:p>
        </p:txBody>
      </p:sp>
      <p:sp>
        <p:nvSpPr>
          <p:cNvPr id="6" name="Textfeld 5">
            <a:extLst>
              <a:ext uri="{FF2B5EF4-FFF2-40B4-BE49-F238E27FC236}">
                <a16:creationId xmlns:a16="http://schemas.microsoft.com/office/drawing/2014/main" id="{B6B8205F-5352-46F8-9DBB-D2A6FD748018}"/>
              </a:ext>
            </a:extLst>
          </p:cNvPr>
          <p:cNvSpPr txBox="1"/>
          <p:nvPr/>
        </p:nvSpPr>
        <p:spPr>
          <a:xfrm>
            <a:off x="5139691" y="1495486"/>
            <a:ext cx="5950076" cy="36544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b="1" dirty="0"/>
              <a:t>Begleiter und begleitete Wörter</a:t>
            </a:r>
          </a:p>
          <a:p>
            <a:pPr>
              <a:lnSpc>
                <a:spcPct val="150000"/>
              </a:lnSpc>
            </a:pPr>
            <a:r>
              <a:rPr lang="de-DE" sz="2000" i="1" dirty="0">
                <a:solidFill>
                  <a:srgbClr val="FF0000"/>
                </a:solidFill>
              </a:rPr>
              <a:t>der</a:t>
            </a:r>
            <a:r>
              <a:rPr lang="de-DE" sz="2000" i="1" dirty="0"/>
              <a:t> </a:t>
            </a:r>
            <a:r>
              <a:rPr lang="de-DE" sz="2000" b="1" i="1" dirty="0">
                <a:solidFill>
                  <a:srgbClr val="0070C0"/>
                </a:solidFill>
              </a:rPr>
              <a:t>V</a:t>
            </a:r>
            <a:r>
              <a:rPr lang="de-DE" sz="2000" i="1" dirty="0"/>
              <a:t>ater, </a:t>
            </a:r>
            <a:r>
              <a:rPr lang="de-DE" sz="2000" i="1" dirty="0">
                <a:solidFill>
                  <a:srgbClr val="FF0000"/>
                </a:solidFill>
              </a:rPr>
              <a:t>die</a:t>
            </a:r>
            <a:r>
              <a:rPr lang="de-DE" sz="2000" i="1" dirty="0"/>
              <a:t> </a:t>
            </a:r>
            <a:r>
              <a:rPr lang="de-DE" sz="2000" b="1" i="1" dirty="0">
                <a:solidFill>
                  <a:srgbClr val="0070C0"/>
                </a:solidFill>
              </a:rPr>
              <a:t>M</a:t>
            </a:r>
            <a:r>
              <a:rPr lang="de-DE" sz="2000" i="1" dirty="0"/>
              <a:t>utter, </a:t>
            </a:r>
            <a:r>
              <a:rPr lang="de-DE" sz="2000" i="1" dirty="0">
                <a:solidFill>
                  <a:srgbClr val="FF0000"/>
                </a:solidFill>
              </a:rPr>
              <a:t>das</a:t>
            </a:r>
            <a:r>
              <a:rPr lang="de-DE" sz="2000" i="1" dirty="0"/>
              <a:t> </a:t>
            </a:r>
            <a:r>
              <a:rPr lang="de-DE" sz="2000" b="1" i="1" dirty="0">
                <a:solidFill>
                  <a:srgbClr val="0070C0"/>
                </a:solidFill>
              </a:rPr>
              <a:t>K</a:t>
            </a:r>
            <a:r>
              <a:rPr lang="de-DE" sz="2000" i="1" dirty="0"/>
              <a:t>ind</a:t>
            </a:r>
          </a:p>
          <a:p>
            <a:pPr>
              <a:lnSpc>
                <a:spcPct val="150000"/>
              </a:lnSpc>
            </a:pPr>
            <a:r>
              <a:rPr lang="de-DE" sz="2000" i="1" dirty="0">
                <a:solidFill>
                  <a:srgbClr val="FF0000"/>
                </a:solidFill>
              </a:rPr>
              <a:t>ein</a:t>
            </a:r>
            <a:r>
              <a:rPr lang="de-DE" sz="2000" i="1" dirty="0"/>
              <a:t> </a:t>
            </a:r>
            <a:r>
              <a:rPr lang="de-DE" sz="2000" i="1" dirty="0">
                <a:solidFill>
                  <a:srgbClr val="0070C0"/>
                </a:solidFill>
              </a:rPr>
              <a:t>S</a:t>
            </a:r>
            <a:r>
              <a:rPr lang="de-DE" sz="2000" i="1" dirty="0"/>
              <a:t>chüler, </a:t>
            </a:r>
            <a:r>
              <a:rPr lang="de-DE" sz="2000" i="1" dirty="0">
                <a:solidFill>
                  <a:srgbClr val="FF0000"/>
                </a:solidFill>
              </a:rPr>
              <a:t>eine</a:t>
            </a:r>
            <a:r>
              <a:rPr lang="de-DE" sz="2000" i="1" dirty="0"/>
              <a:t> </a:t>
            </a:r>
            <a:r>
              <a:rPr lang="de-DE" sz="2000" i="1" dirty="0">
                <a:solidFill>
                  <a:srgbClr val="0070C0"/>
                </a:solidFill>
              </a:rPr>
              <a:t>S</a:t>
            </a:r>
            <a:r>
              <a:rPr lang="de-DE" sz="2000" i="1" dirty="0"/>
              <a:t>chülerin – </a:t>
            </a:r>
            <a:r>
              <a:rPr lang="de-DE" sz="2000" i="1" dirty="0">
                <a:solidFill>
                  <a:srgbClr val="FF0000"/>
                </a:solidFill>
              </a:rPr>
              <a:t>einige</a:t>
            </a:r>
            <a:r>
              <a:rPr lang="de-DE" sz="2000" i="1" dirty="0"/>
              <a:t> </a:t>
            </a:r>
            <a:r>
              <a:rPr lang="de-DE" sz="2000" i="1" dirty="0">
                <a:solidFill>
                  <a:srgbClr val="0070C0"/>
                </a:solidFill>
              </a:rPr>
              <a:t>S</a:t>
            </a:r>
            <a:r>
              <a:rPr lang="de-DE" sz="2000" i="1" dirty="0"/>
              <a:t>chüler</a:t>
            </a:r>
          </a:p>
          <a:p>
            <a:pPr>
              <a:lnSpc>
                <a:spcPct val="150000"/>
              </a:lnSpc>
            </a:pPr>
            <a:r>
              <a:rPr lang="de-DE" sz="2000" i="1" dirty="0">
                <a:solidFill>
                  <a:srgbClr val="FF0000"/>
                </a:solidFill>
              </a:rPr>
              <a:t>dieser</a:t>
            </a:r>
            <a:r>
              <a:rPr lang="de-DE" sz="2000" i="1" dirty="0"/>
              <a:t> </a:t>
            </a:r>
            <a:r>
              <a:rPr lang="de-DE" sz="2000" b="1" i="1" dirty="0">
                <a:solidFill>
                  <a:srgbClr val="0070C0"/>
                </a:solidFill>
              </a:rPr>
              <a:t>W</a:t>
            </a:r>
            <a:r>
              <a:rPr lang="de-DE" sz="2000" i="1" dirty="0"/>
              <a:t>eg, </a:t>
            </a:r>
            <a:r>
              <a:rPr lang="de-DE" sz="2000" i="1" dirty="0">
                <a:solidFill>
                  <a:srgbClr val="FF0000"/>
                </a:solidFill>
              </a:rPr>
              <a:t>diese</a:t>
            </a:r>
            <a:r>
              <a:rPr lang="de-DE" sz="2000" i="1" dirty="0"/>
              <a:t> </a:t>
            </a:r>
            <a:r>
              <a:rPr lang="de-DE" sz="2000" b="1" i="1" dirty="0">
                <a:solidFill>
                  <a:srgbClr val="0070C0"/>
                </a:solidFill>
              </a:rPr>
              <a:t>S</a:t>
            </a:r>
            <a:r>
              <a:rPr lang="de-DE" sz="2000" i="1" dirty="0"/>
              <a:t>tunde, </a:t>
            </a:r>
            <a:r>
              <a:rPr lang="de-DE" sz="2000" i="1" dirty="0">
                <a:solidFill>
                  <a:srgbClr val="FF0000"/>
                </a:solidFill>
              </a:rPr>
              <a:t>dieses</a:t>
            </a:r>
            <a:r>
              <a:rPr lang="de-DE" sz="2000" i="1" dirty="0"/>
              <a:t> </a:t>
            </a:r>
            <a:r>
              <a:rPr lang="de-DE" sz="2000" b="1" i="1" dirty="0">
                <a:solidFill>
                  <a:srgbClr val="0070C0"/>
                </a:solidFill>
              </a:rPr>
              <a:t>A</a:t>
            </a:r>
            <a:r>
              <a:rPr lang="de-DE" sz="2000" i="1" dirty="0"/>
              <a:t>uto</a:t>
            </a:r>
          </a:p>
          <a:p>
            <a:pPr>
              <a:lnSpc>
                <a:spcPct val="150000"/>
              </a:lnSpc>
            </a:pPr>
            <a:r>
              <a:rPr lang="de-DE" sz="2000" i="1" dirty="0">
                <a:solidFill>
                  <a:srgbClr val="FF0000"/>
                </a:solidFill>
              </a:rPr>
              <a:t>mein</a:t>
            </a:r>
            <a:r>
              <a:rPr lang="de-DE" sz="2000" i="1" dirty="0"/>
              <a:t> </a:t>
            </a:r>
            <a:r>
              <a:rPr lang="de-DE" sz="2000" b="1" i="1" dirty="0">
                <a:solidFill>
                  <a:srgbClr val="0070C0"/>
                </a:solidFill>
              </a:rPr>
              <a:t>R</a:t>
            </a:r>
            <a:r>
              <a:rPr lang="de-DE" sz="2000" i="1" dirty="0"/>
              <a:t>ad, </a:t>
            </a:r>
            <a:r>
              <a:rPr lang="de-DE" sz="2000" i="1" dirty="0">
                <a:solidFill>
                  <a:srgbClr val="FF0000"/>
                </a:solidFill>
              </a:rPr>
              <a:t>meine</a:t>
            </a:r>
            <a:r>
              <a:rPr lang="de-DE" sz="2000" i="1" dirty="0"/>
              <a:t> </a:t>
            </a:r>
            <a:r>
              <a:rPr lang="de-DE" sz="2000" b="1" i="1" dirty="0">
                <a:solidFill>
                  <a:srgbClr val="0070C0"/>
                </a:solidFill>
              </a:rPr>
              <a:t>T</a:t>
            </a:r>
            <a:r>
              <a:rPr lang="de-DE" sz="2000" i="1" dirty="0"/>
              <a:t>asche</a:t>
            </a:r>
          </a:p>
          <a:p>
            <a:pPr>
              <a:lnSpc>
                <a:spcPct val="150000"/>
              </a:lnSpc>
            </a:pPr>
            <a:r>
              <a:rPr lang="de-DE" sz="2000" i="1" dirty="0">
                <a:solidFill>
                  <a:srgbClr val="FF0000"/>
                </a:solidFill>
              </a:rPr>
              <a:t>unser</a:t>
            </a:r>
            <a:r>
              <a:rPr lang="de-DE" sz="2000" i="1" dirty="0"/>
              <a:t> </a:t>
            </a:r>
            <a:r>
              <a:rPr lang="de-DE" sz="2000" b="1" i="1" dirty="0">
                <a:solidFill>
                  <a:srgbClr val="0070C0"/>
                </a:solidFill>
              </a:rPr>
              <a:t>K</a:t>
            </a:r>
            <a:r>
              <a:rPr lang="de-DE" sz="2000" i="1" dirty="0"/>
              <a:t>lassenzimmer, </a:t>
            </a:r>
            <a:r>
              <a:rPr lang="de-DE" sz="2000" i="1" dirty="0">
                <a:solidFill>
                  <a:srgbClr val="FF0000"/>
                </a:solidFill>
              </a:rPr>
              <a:t>unsere</a:t>
            </a:r>
            <a:r>
              <a:rPr lang="de-DE" sz="2000" i="1" dirty="0"/>
              <a:t> </a:t>
            </a:r>
            <a:r>
              <a:rPr lang="de-DE" sz="2000" b="1" i="1" dirty="0">
                <a:solidFill>
                  <a:srgbClr val="0070C0"/>
                </a:solidFill>
              </a:rPr>
              <a:t>L</a:t>
            </a:r>
            <a:r>
              <a:rPr lang="de-DE" sz="2000" i="1" dirty="0"/>
              <a:t>ehrerin</a:t>
            </a:r>
          </a:p>
          <a:p>
            <a:pPr>
              <a:lnSpc>
                <a:spcPct val="150000"/>
              </a:lnSpc>
            </a:pPr>
            <a:r>
              <a:rPr lang="de-DE" sz="2000" i="1" dirty="0">
                <a:solidFill>
                  <a:srgbClr val="FF0000"/>
                </a:solidFill>
              </a:rPr>
              <a:t>jeder</a:t>
            </a:r>
            <a:r>
              <a:rPr lang="de-DE" sz="2000" i="1" dirty="0"/>
              <a:t> </a:t>
            </a:r>
            <a:r>
              <a:rPr lang="de-DE" sz="2000" b="1" i="1" dirty="0">
                <a:solidFill>
                  <a:srgbClr val="0070C0"/>
                </a:solidFill>
              </a:rPr>
              <a:t>M</a:t>
            </a:r>
            <a:r>
              <a:rPr lang="de-DE" sz="2000" i="1" dirty="0"/>
              <a:t>ensch, </a:t>
            </a:r>
            <a:r>
              <a:rPr lang="de-DE" sz="2000" i="1" dirty="0">
                <a:solidFill>
                  <a:srgbClr val="FF0000"/>
                </a:solidFill>
              </a:rPr>
              <a:t>jede</a:t>
            </a:r>
            <a:r>
              <a:rPr lang="de-DE" sz="2000" i="1" dirty="0"/>
              <a:t> </a:t>
            </a:r>
            <a:r>
              <a:rPr lang="de-DE" sz="2000" b="1" i="1" dirty="0">
                <a:solidFill>
                  <a:srgbClr val="0070C0"/>
                </a:solidFill>
              </a:rPr>
              <a:t>F</a:t>
            </a:r>
            <a:r>
              <a:rPr lang="de-DE" sz="2000" i="1" dirty="0"/>
              <a:t>rau, </a:t>
            </a:r>
            <a:r>
              <a:rPr lang="de-DE" sz="2000" i="1" dirty="0">
                <a:solidFill>
                  <a:srgbClr val="FF0000"/>
                </a:solidFill>
              </a:rPr>
              <a:t>jedes</a:t>
            </a:r>
            <a:r>
              <a:rPr lang="de-DE" sz="2000" i="1" dirty="0"/>
              <a:t> </a:t>
            </a:r>
            <a:r>
              <a:rPr lang="de-DE" sz="2000" b="1" i="1" dirty="0">
                <a:solidFill>
                  <a:srgbClr val="0070C0"/>
                </a:solidFill>
              </a:rPr>
              <a:t>K</a:t>
            </a:r>
            <a:r>
              <a:rPr lang="de-DE" sz="2000" i="1" dirty="0"/>
              <a:t>ind</a:t>
            </a:r>
          </a:p>
          <a:p>
            <a:pPr>
              <a:lnSpc>
                <a:spcPct val="150000"/>
              </a:lnSpc>
            </a:pPr>
            <a:r>
              <a:rPr lang="de-DE" sz="2000" i="1" dirty="0">
                <a:solidFill>
                  <a:srgbClr val="FF0000"/>
                </a:solidFill>
              </a:rPr>
              <a:t>alle</a:t>
            </a:r>
            <a:r>
              <a:rPr lang="de-DE" sz="2000" i="1" dirty="0"/>
              <a:t> </a:t>
            </a:r>
            <a:r>
              <a:rPr lang="de-DE" sz="2000" b="1" i="1" dirty="0">
                <a:solidFill>
                  <a:srgbClr val="0070C0"/>
                </a:solidFill>
              </a:rPr>
              <a:t>M</a:t>
            </a:r>
            <a:r>
              <a:rPr lang="de-DE" sz="2000" i="1" dirty="0"/>
              <a:t>enschen</a:t>
            </a:r>
          </a:p>
        </p:txBody>
      </p:sp>
      <p:sp>
        <p:nvSpPr>
          <p:cNvPr id="8" name="Bogen 7">
            <a:extLst>
              <a:ext uri="{FF2B5EF4-FFF2-40B4-BE49-F238E27FC236}">
                <a16:creationId xmlns:a16="http://schemas.microsoft.com/office/drawing/2014/main" id="{1E7644F8-7169-4283-BCA9-CD6E66668B04}"/>
              </a:ext>
            </a:extLst>
          </p:cNvPr>
          <p:cNvSpPr/>
          <p:nvPr/>
        </p:nvSpPr>
        <p:spPr>
          <a:xfrm>
            <a:off x="6417861" y="1953918"/>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Bogen 8">
            <a:extLst>
              <a:ext uri="{FF2B5EF4-FFF2-40B4-BE49-F238E27FC236}">
                <a16:creationId xmlns:a16="http://schemas.microsoft.com/office/drawing/2014/main" id="{5C137F1C-9EA0-469C-8F0A-C80E8942F9D1}"/>
              </a:ext>
            </a:extLst>
          </p:cNvPr>
          <p:cNvSpPr/>
          <p:nvPr/>
        </p:nvSpPr>
        <p:spPr>
          <a:xfrm>
            <a:off x="7551422" y="1953306"/>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Bogen 9">
            <a:extLst>
              <a:ext uri="{FF2B5EF4-FFF2-40B4-BE49-F238E27FC236}">
                <a16:creationId xmlns:a16="http://schemas.microsoft.com/office/drawing/2014/main" id="{3330E83F-41D7-404F-B12A-463ED5D7C013}"/>
              </a:ext>
            </a:extLst>
          </p:cNvPr>
          <p:cNvSpPr/>
          <p:nvPr/>
        </p:nvSpPr>
        <p:spPr>
          <a:xfrm>
            <a:off x="5375742" y="2393569"/>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Bogen 10">
            <a:extLst>
              <a:ext uri="{FF2B5EF4-FFF2-40B4-BE49-F238E27FC236}">
                <a16:creationId xmlns:a16="http://schemas.microsoft.com/office/drawing/2014/main" id="{AE2B1C55-0A7C-4F5B-B8C4-47F6C5389103}"/>
              </a:ext>
            </a:extLst>
          </p:cNvPr>
          <p:cNvSpPr/>
          <p:nvPr/>
        </p:nvSpPr>
        <p:spPr>
          <a:xfrm>
            <a:off x="6635031" y="2388215"/>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Bogen 11">
            <a:extLst>
              <a:ext uri="{FF2B5EF4-FFF2-40B4-BE49-F238E27FC236}">
                <a16:creationId xmlns:a16="http://schemas.microsoft.com/office/drawing/2014/main" id="{B4DB72F1-CF7B-47C2-B5B9-700E2DCD3196}"/>
              </a:ext>
            </a:extLst>
          </p:cNvPr>
          <p:cNvSpPr/>
          <p:nvPr/>
        </p:nvSpPr>
        <p:spPr>
          <a:xfrm>
            <a:off x="8360961" y="2340294"/>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2">
            <a:extLst>
              <a:ext uri="{FF2B5EF4-FFF2-40B4-BE49-F238E27FC236}">
                <a16:creationId xmlns:a16="http://schemas.microsoft.com/office/drawing/2014/main" id="{5A441CEF-6FAF-4348-902E-B1D2D1EDB3D8}"/>
              </a:ext>
            </a:extLst>
          </p:cNvPr>
          <p:cNvSpPr/>
          <p:nvPr/>
        </p:nvSpPr>
        <p:spPr>
          <a:xfrm>
            <a:off x="5375742" y="2780557"/>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a:extLst>
              <a:ext uri="{FF2B5EF4-FFF2-40B4-BE49-F238E27FC236}">
                <a16:creationId xmlns:a16="http://schemas.microsoft.com/office/drawing/2014/main" id="{CFFF5FFC-E1DD-4EC7-9E35-67617E9011A0}"/>
              </a:ext>
            </a:extLst>
          </p:cNvPr>
          <p:cNvSpPr/>
          <p:nvPr/>
        </p:nvSpPr>
        <p:spPr>
          <a:xfrm>
            <a:off x="6653998" y="2846249"/>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Bogen 14">
            <a:extLst>
              <a:ext uri="{FF2B5EF4-FFF2-40B4-BE49-F238E27FC236}">
                <a16:creationId xmlns:a16="http://schemas.microsoft.com/office/drawing/2014/main" id="{99C2929C-64D7-4F16-BE25-4EC6DFD3A66C}"/>
              </a:ext>
            </a:extLst>
          </p:cNvPr>
          <p:cNvSpPr/>
          <p:nvPr/>
        </p:nvSpPr>
        <p:spPr>
          <a:xfrm>
            <a:off x="8168304" y="2809071"/>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Bogen 15">
            <a:extLst>
              <a:ext uri="{FF2B5EF4-FFF2-40B4-BE49-F238E27FC236}">
                <a16:creationId xmlns:a16="http://schemas.microsoft.com/office/drawing/2014/main" id="{2C5CE409-88F1-4ED5-A8E4-A4E27EC86726}"/>
              </a:ext>
            </a:extLst>
          </p:cNvPr>
          <p:cNvSpPr/>
          <p:nvPr/>
        </p:nvSpPr>
        <p:spPr>
          <a:xfrm>
            <a:off x="5347083" y="327628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Bogen 16">
            <a:extLst>
              <a:ext uri="{FF2B5EF4-FFF2-40B4-BE49-F238E27FC236}">
                <a16:creationId xmlns:a16="http://schemas.microsoft.com/office/drawing/2014/main" id="{80BE69F7-A69E-4829-9C4E-5F5B0E959F9D}"/>
              </a:ext>
            </a:extLst>
          </p:cNvPr>
          <p:cNvSpPr/>
          <p:nvPr/>
        </p:nvSpPr>
        <p:spPr>
          <a:xfrm>
            <a:off x="6559931" y="327628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AA931DDB-B2D2-46D1-9E29-74B4246FA9C2}"/>
              </a:ext>
            </a:extLst>
          </p:cNvPr>
          <p:cNvSpPr/>
          <p:nvPr/>
        </p:nvSpPr>
        <p:spPr>
          <a:xfrm>
            <a:off x="5416301" y="375383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D8BFC40F-9254-488E-8A5C-482E011F68C0}"/>
              </a:ext>
            </a:extLst>
          </p:cNvPr>
          <p:cNvSpPr/>
          <p:nvPr/>
        </p:nvSpPr>
        <p:spPr>
          <a:xfrm>
            <a:off x="7911551" y="375383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58BAACA1-2303-4740-A337-64671F3A01A3}"/>
              </a:ext>
            </a:extLst>
          </p:cNvPr>
          <p:cNvSpPr/>
          <p:nvPr/>
        </p:nvSpPr>
        <p:spPr>
          <a:xfrm>
            <a:off x="5416301" y="421047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B1B25B1F-A41C-415F-9C8D-DCB2615F9F75}"/>
              </a:ext>
            </a:extLst>
          </p:cNvPr>
          <p:cNvSpPr/>
          <p:nvPr/>
        </p:nvSpPr>
        <p:spPr>
          <a:xfrm>
            <a:off x="6831164" y="421275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Bogen 21">
            <a:extLst>
              <a:ext uri="{FF2B5EF4-FFF2-40B4-BE49-F238E27FC236}">
                <a16:creationId xmlns:a16="http://schemas.microsoft.com/office/drawing/2014/main" id="{BBA62E22-E407-4BAA-935F-62B9AE356634}"/>
              </a:ext>
            </a:extLst>
          </p:cNvPr>
          <p:cNvSpPr/>
          <p:nvPr/>
        </p:nvSpPr>
        <p:spPr>
          <a:xfrm>
            <a:off x="7911551" y="421047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16F029DA-A09F-4FEA-BEE4-34E53EDD2B92}"/>
              </a:ext>
            </a:extLst>
          </p:cNvPr>
          <p:cNvSpPr/>
          <p:nvPr/>
        </p:nvSpPr>
        <p:spPr>
          <a:xfrm>
            <a:off x="5375742" y="4640778"/>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Textfeld 23">
            <a:extLst>
              <a:ext uri="{FF2B5EF4-FFF2-40B4-BE49-F238E27FC236}">
                <a16:creationId xmlns:a16="http://schemas.microsoft.com/office/drawing/2014/main" id="{D4A0D304-DB45-4DB5-AFA6-6526105E5C99}"/>
              </a:ext>
            </a:extLst>
          </p:cNvPr>
          <p:cNvSpPr txBox="1"/>
          <p:nvPr/>
        </p:nvSpPr>
        <p:spPr>
          <a:xfrm>
            <a:off x="644190" y="5315840"/>
            <a:ext cx="10494335" cy="381308"/>
          </a:xfrm>
          <a:prstGeom prst="rect">
            <a:avLst/>
          </a:prstGeom>
          <a:solidFill>
            <a:schemeClr val="bg1"/>
          </a:solidFill>
        </p:spPr>
        <p:txBody>
          <a:bodyPr wrap="square" rtlCol="0">
            <a:spAutoFit/>
          </a:bodyPr>
          <a:lstStyle/>
          <a:p>
            <a:pPr algn="ctr"/>
            <a:r>
              <a:rPr lang="de-DE" sz="1900" dirty="0"/>
              <a:t>Ich schreibe einen Begleiter. Ich suche das Wort, das zum Begleiter gehört. Dieses Wort schreibe ich groß.</a:t>
            </a:r>
          </a:p>
        </p:txBody>
      </p:sp>
      <p:sp>
        <p:nvSpPr>
          <p:cNvPr id="35" name="Bogen 34">
            <a:extLst>
              <a:ext uri="{FF2B5EF4-FFF2-40B4-BE49-F238E27FC236}">
                <a16:creationId xmlns:a16="http://schemas.microsoft.com/office/drawing/2014/main" id="{DBC7BA45-409A-4AC1-82E8-20C7CBC69AAF}"/>
              </a:ext>
            </a:extLst>
          </p:cNvPr>
          <p:cNvSpPr/>
          <p:nvPr/>
        </p:nvSpPr>
        <p:spPr>
          <a:xfrm>
            <a:off x="5347138" y="189784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feld 24">
            <a:extLst>
              <a:ext uri="{FF2B5EF4-FFF2-40B4-BE49-F238E27FC236}">
                <a16:creationId xmlns:a16="http://schemas.microsoft.com/office/drawing/2014/main" id="{43427501-0DE1-4545-92F0-93694B28ED16}"/>
              </a:ext>
            </a:extLst>
          </p:cNvPr>
          <p:cNvSpPr txBox="1"/>
          <p:nvPr/>
        </p:nvSpPr>
        <p:spPr>
          <a:xfrm>
            <a:off x="3484072" y="4174017"/>
            <a:ext cx="1126772" cy="646331"/>
          </a:xfrm>
          <a:prstGeom prst="rect">
            <a:avLst/>
          </a:prstGeom>
          <a:noFill/>
        </p:spPr>
        <p:txBody>
          <a:bodyPr wrap="square" rtlCol="0">
            <a:spAutoFit/>
          </a:bodyPr>
          <a:lstStyle/>
          <a:p>
            <a:r>
              <a:rPr lang="de-DE" i="1" dirty="0"/>
              <a:t>Bild eines Hundes</a:t>
            </a:r>
          </a:p>
        </p:txBody>
      </p:sp>
      <p:sp>
        <p:nvSpPr>
          <p:cNvPr id="26" name="Textfeld 25">
            <a:extLst>
              <a:ext uri="{FF2B5EF4-FFF2-40B4-BE49-F238E27FC236}">
                <a16:creationId xmlns:a16="http://schemas.microsoft.com/office/drawing/2014/main" id="{A71A8ADC-F810-4795-AC72-71F62BDA3716}"/>
              </a:ext>
            </a:extLst>
          </p:cNvPr>
          <p:cNvSpPr txBox="1"/>
          <p:nvPr/>
        </p:nvSpPr>
        <p:spPr>
          <a:xfrm>
            <a:off x="9217435" y="3799590"/>
            <a:ext cx="2004190" cy="1200329"/>
          </a:xfrm>
          <a:prstGeom prst="rect">
            <a:avLst/>
          </a:prstGeom>
          <a:noFill/>
        </p:spPr>
        <p:txBody>
          <a:bodyPr wrap="square" rtlCol="0">
            <a:spAutoFit/>
          </a:bodyPr>
          <a:lstStyle/>
          <a:p>
            <a:r>
              <a:rPr lang="de-DE" i="1" dirty="0"/>
              <a:t>Bild eines Hundes zusammen mit seinem Herrchen als Begleiter</a:t>
            </a:r>
          </a:p>
        </p:txBody>
      </p:sp>
    </p:spTree>
    <p:extLst>
      <p:ext uri="{BB962C8B-B14F-4D97-AF65-F5344CB8AC3E}">
        <p14:creationId xmlns:p14="http://schemas.microsoft.com/office/powerpoint/2010/main" val="2529902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57D93-5CFC-419D-A4AD-7BD8230D6F06}"/>
              </a:ext>
            </a:extLst>
          </p:cNvPr>
          <p:cNvSpPr>
            <a:spLocks noGrp="1"/>
          </p:cNvSpPr>
          <p:nvPr>
            <p:ph type="title"/>
          </p:nvPr>
        </p:nvSpPr>
        <p:spPr>
          <a:xfrm>
            <a:off x="668079" y="407656"/>
            <a:ext cx="10515600" cy="591805"/>
          </a:xfrm>
        </p:spPr>
        <p:txBody>
          <a:bodyPr>
            <a:normAutofit/>
          </a:bodyPr>
          <a:lstStyle/>
          <a:p>
            <a:r>
              <a:rPr lang="de-DE" sz="3000" b="1" dirty="0"/>
              <a:t>Erarbeitungsaufgaben</a:t>
            </a:r>
            <a:r>
              <a:rPr lang="de-DE" sz="3000" dirty="0"/>
              <a:t>: kognitiv aktivierende Aufgaben</a:t>
            </a:r>
          </a:p>
        </p:txBody>
      </p:sp>
      <p:sp>
        <p:nvSpPr>
          <p:cNvPr id="5" name="Rechteck 4">
            <a:extLst>
              <a:ext uri="{FF2B5EF4-FFF2-40B4-BE49-F238E27FC236}">
                <a16:creationId xmlns:a16="http://schemas.microsoft.com/office/drawing/2014/main" id="{C76EE8C5-069C-449B-8F8F-EEB33879EA94}"/>
              </a:ext>
            </a:extLst>
          </p:cNvPr>
          <p:cNvSpPr/>
          <p:nvPr/>
        </p:nvSpPr>
        <p:spPr>
          <a:xfrm>
            <a:off x="591879" y="1201277"/>
            <a:ext cx="10932042" cy="5219955"/>
          </a:xfrm>
          <a:prstGeom prst="rect">
            <a:avLst/>
          </a:prstGeom>
        </p:spPr>
        <p:txBody>
          <a:bodyPr wrap="square">
            <a:spAutoFit/>
          </a:bodyPr>
          <a:lstStyle/>
          <a:p>
            <a:pPr marL="85725" lvl="0">
              <a:lnSpc>
                <a:spcPct val="107000"/>
              </a:lnSpc>
              <a:spcAft>
                <a:spcPts val="0"/>
              </a:spcAft>
            </a:pPr>
            <a:r>
              <a:rPr lang="de-DE" b="1" dirty="0">
                <a:latin typeface="Calibri" panose="020F0502020204030204" pitchFamily="34" charset="0"/>
                <a:ea typeface="Calibri" panose="020F0502020204030204" pitchFamily="34" charset="0"/>
                <a:cs typeface="Times New Roman" panose="02020603050405020304" pitchFamily="18" charset="0"/>
              </a:rPr>
              <a:t>Kognitiv aktivierende Aufgaben </a:t>
            </a:r>
            <a:r>
              <a:rPr lang="de-DE" dirty="0">
                <a:latin typeface="Calibri" panose="020F0502020204030204" pitchFamily="34" charset="0"/>
                <a:ea typeface="Calibri" panose="020F0502020204030204" pitchFamily="34" charset="0"/>
                <a:cs typeface="Times New Roman" panose="02020603050405020304" pitchFamily="18" charset="0"/>
              </a:rPr>
              <a:t>sind solche, bei denen Schüler/-innen selbstständig eine Lösung suchen müssen, wobei im Normalfall mehrere Lösungswege offenstehen. Hanisch (2018, S. 117) nennt folgende Merkmale: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A: </a:t>
            </a:r>
            <a:r>
              <a:rPr lang="de-DE" b="1" dirty="0">
                <a:latin typeface="Calibri" panose="020F0502020204030204" pitchFamily="34" charset="0"/>
                <a:ea typeface="Calibri" panose="020F0502020204030204" pitchFamily="34" charset="0"/>
                <a:cs typeface="Times New Roman" panose="02020603050405020304" pitchFamily="18" charset="0"/>
              </a:rPr>
              <a:t>Aufgabenstellung</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Nachvollziehbarkeit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Grad der Offenheit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Kooperative Sozialform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Differenzierungsmöglichkeiten </a:t>
            </a:r>
            <a:r>
              <a:rPr lang="de-DE" b="1" dirty="0">
                <a:latin typeface="Calibri" panose="020F0502020204030204" pitchFamily="34" charset="0"/>
                <a:ea typeface="Calibri" panose="020F0502020204030204" pitchFamily="34" charset="0"/>
                <a:cs typeface="Times New Roman" panose="02020603050405020304" pitchFamily="18" charset="0"/>
              </a:rPr>
              <a:t>5.</a:t>
            </a:r>
            <a:r>
              <a:rPr lang="de-DE" dirty="0">
                <a:latin typeface="Calibri" panose="020F0502020204030204" pitchFamily="34" charset="0"/>
                <a:ea typeface="Calibri" panose="020F0502020204030204" pitchFamily="34" charset="0"/>
                <a:cs typeface="Times New Roman" panose="02020603050405020304" pitchFamily="18" charset="0"/>
              </a:rPr>
              <a:t> Intendierter Wissensaufbau </a:t>
            </a:r>
            <a:r>
              <a:rPr lang="de-DE" b="1" dirty="0">
                <a:latin typeface="Calibri" panose="020F0502020204030204" pitchFamily="34" charset="0"/>
                <a:ea typeface="Calibri" panose="020F0502020204030204" pitchFamily="34" charset="0"/>
                <a:cs typeface="Times New Roman" panose="02020603050405020304" pitchFamily="18" charset="0"/>
              </a:rPr>
              <a:t>6.</a:t>
            </a:r>
            <a:r>
              <a:rPr lang="de-DE" dirty="0">
                <a:latin typeface="Calibri" panose="020F0502020204030204" pitchFamily="34" charset="0"/>
                <a:ea typeface="Calibri" panose="020F0502020204030204" pitchFamily="34" charset="0"/>
                <a:cs typeface="Times New Roman" panose="02020603050405020304" pitchFamily="18" charset="0"/>
              </a:rPr>
              <a:t> Inhaltliche Korrektheit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B: </a:t>
            </a:r>
            <a:r>
              <a:rPr lang="de-DE" b="1" dirty="0">
                <a:latin typeface="Calibri" panose="020F0502020204030204" pitchFamily="34" charset="0"/>
                <a:ea typeface="Calibri" panose="020F0502020204030204" pitchFamily="34" charset="0"/>
                <a:cs typeface="Times New Roman" panose="02020603050405020304" pitchFamily="18" charset="0"/>
              </a:rPr>
              <a:t>Erwerb orthographischen Wissens</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Bewusste Auseinandersetzung mit orthographischen Strukturen </a:t>
            </a:r>
            <a:r>
              <a:rPr lang="de-DE" b="1" dirty="0">
                <a:latin typeface="Calibri" panose="020F0502020204030204" pitchFamily="34" charset="0"/>
                <a:ea typeface="Calibri" panose="020F0502020204030204" pitchFamily="34" charset="0"/>
                <a:cs typeface="Times New Roman" panose="02020603050405020304" pitchFamily="18" charset="0"/>
              </a:rPr>
              <a:t>2.</a:t>
            </a:r>
            <a:r>
              <a:rPr lang="de-DE" dirty="0">
                <a:latin typeface="Calibri" panose="020F0502020204030204" pitchFamily="34" charset="0"/>
                <a:ea typeface="Calibri" panose="020F0502020204030204" pitchFamily="34" charset="0"/>
                <a:cs typeface="Times New Roman" panose="02020603050405020304" pitchFamily="18" charset="0"/>
              </a:rPr>
              <a:t> Forschungsorientiertes Vorgehen </a:t>
            </a:r>
            <a:br>
              <a:rPr lang="de-DE" dirty="0">
                <a:latin typeface="Calibri" panose="020F0502020204030204" pitchFamily="34" charset="0"/>
                <a:ea typeface="Calibri" panose="020F0502020204030204" pitchFamily="34" charset="0"/>
                <a:cs typeface="Times New Roman" panose="02020603050405020304" pitchFamily="18" charset="0"/>
              </a:rPr>
            </a:br>
            <a:r>
              <a:rPr lang="de-DE" b="1" dirty="0">
                <a:latin typeface="Calibri" panose="020F0502020204030204" pitchFamily="34" charset="0"/>
                <a:ea typeface="Calibri" panose="020F0502020204030204" pitchFamily="34" charset="0"/>
                <a:cs typeface="Times New Roman" panose="02020603050405020304" pitchFamily="18" charset="0"/>
              </a:rPr>
              <a:t>3.</a:t>
            </a:r>
            <a:r>
              <a:rPr lang="de-DE" dirty="0">
                <a:latin typeface="Calibri" panose="020F0502020204030204" pitchFamily="34" charset="0"/>
                <a:ea typeface="Calibri" panose="020F0502020204030204" pitchFamily="34" charset="0"/>
                <a:cs typeface="Times New Roman" panose="02020603050405020304" pitchFamily="18" charset="0"/>
              </a:rPr>
              <a:t> Erwerb handlungsorientierter Problemlösestrategien</a:t>
            </a:r>
          </a:p>
          <a:p>
            <a:pPr marL="457200">
              <a:lnSpc>
                <a:spcPct val="107000"/>
              </a:lnSpc>
              <a:spcAft>
                <a:spcPts val="200"/>
              </a:spcAft>
            </a:pPr>
            <a:r>
              <a:rPr lang="de-DE" dirty="0">
                <a:latin typeface="Calibri" panose="020F0502020204030204" pitchFamily="34" charset="0"/>
                <a:ea typeface="Calibri" panose="020F0502020204030204" pitchFamily="34" charset="0"/>
                <a:cs typeface="Times New Roman" panose="02020603050405020304" pitchFamily="18" charset="0"/>
              </a:rPr>
              <a:t>C: </a:t>
            </a:r>
            <a:r>
              <a:rPr lang="de-DE" b="1" dirty="0">
                <a:latin typeface="Calibri" panose="020F0502020204030204" pitchFamily="34" charset="0"/>
                <a:ea typeface="Calibri" panose="020F0502020204030204" pitchFamily="34" charset="0"/>
                <a:cs typeface="Times New Roman" panose="02020603050405020304" pitchFamily="18" charset="0"/>
              </a:rPr>
              <a:t>Geforderte kognitive Tätigkeiten</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893763">
              <a:lnSpc>
                <a:spcPct val="107000"/>
              </a:lnSpc>
              <a:spcAft>
                <a:spcPts val="200"/>
              </a:spcAft>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Vertiefende Elaboration und Organisation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Eigenständige Generierung von Wissen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Anregung zum diskursiven Austausch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Anspruchsvolle Anwendung des Wissens </a:t>
            </a:r>
            <a:r>
              <a:rPr lang="de-DE" b="1" dirty="0">
                <a:latin typeface="Calibri" panose="020F0502020204030204" pitchFamily="34" charset="0"/>
                <a:ea typeface="Calibri" panose="020F0502020204030204" pitchFamily="34" charset="0"/>
                <a:cs typeface="Times New Roman" panose="02020603050405020304" pitchFamily="18" charset="0"/>
              </a:rPr>
              <a:t>5. </a:t>
            </a:r>
            <a:r>
              <a:rPr lang="de-DE" dirty="0">
                <a:latin typeface="Calibri" panose="020F0502020204030204" pitchFamily="34" charset="0"/>
                <a:ea typeface="Calibri" panose="020F0502020204030204" pitchFamily="34" charset="0"/>
                <a:cs typeface="Times New Roman" panose="02020603050405020304" pitchFamily="18" charset="0"/>
              </a:rPr>
              <a:t>Anregung zu metakognitiven Prozessen</a:t>
            </a:r>
          </a:p>
          <a:p>
            <a:pPr>
              <a:lnSpc>
                <a:spcPct val="107000"/>
              </a:lnSpc>
              <a:spcAft>
                <a:spcPts val="200"/>
              </a:spcAft>
            </a:pP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NB: Kognitiv aktivierende Aufgaben sind Teil eines kognitiv aktivierenden Unterrichts.</a:t>
            </a:r>
          </a:p>
          <a:p>
            <a:pPr marL="457200">
              <a:lnSpc>
                <a:spcPct val="107000"/>
              </a:lnSpc>
              <a:spcAft>
                <a:spcPts val="2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200"/>
              </a:spcAft>
            </a:pPr>
            <a:r>
              <a:rPr lang="de-DE" dirty="0"/>
              <a:t>Anna Hanisch (2018): Kognitive Aktivierung  im Rechtschreibunterricht. Eine quasi-experimentelle Interventionsstudie in der Grundschule. Münster: Waxmann.</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89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4"/>
          <p:cNvSpPr txBox="1">
            <a:spLocks/>
          </p:cNvSpPr>
          <p:nvPr/>
        </p:nvSpPr>
        <p:spPr>
          <a:xfrm>
            <a:off x="9120336" y="6453336"/>
            <a:ext cx="1296144" cy="216024"/>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FE3F4B-E78D-564B-ADF4-42FCA2F8531A}" type="slidenum">
              <a:rPr lang="de-DE"/>
              <a:pPr/>
              <a:t>13</a:t>
            </a:fld>
            <a:endParaRPr lang="de-DE" dirty="0"/>
          </a:p>
        </p:txBody>
      </p:sp>
      <p:sp>
        <p:nvSpPr>
          <p:cNvPr id="18" name="Inhaltsplatzhalter 1"/>
          <p:cNvSpPr>
            <a:spLocks noGrp="1"/>
          </p:cNvSpPr>
          <p:nvPr>
            <p:ph idx="1"/>
          </p:nvPr>
        </p:nvSpPr>
        <p:spPr>
          <a:xfrm>
            <a:off x="318976" y="343082"/>
            <a:ext cx="10249786" cy="569676"/>
          </a:xfrm>
        </p:spPr>
        <p:txBody>
          <a:bodyPr>
            <a:noAutofit/>
          </a:bodyPr>
          <a:lstStyle/>
          <a:p>
            <a:pPr marL="109728" indent="0">
              <a:buNone/>
            </a:pPr>
            <a:r>
              <a:rPr lang="de-DE" sz="3000" b="1" dirty="0">
                <a:solidFill>
                  <a:schemeClr val="tx1">
                    <a:lumMod val="75000"/>
                    <a:lumOff val="25000"/>
                  </a:schemeClr>
                </a:solidFill>
                <a:latin typeface="+mj-lt"/>
                <a:cs typeface="Garamond"/>
              </a:rPr>
              <a:t>Erarbeitungsaufgaben: </a:t>
            </a:r>
            <a:r>
              <a:rPr lang="de-DE" sz="3000" dirty="0">
                <a:solidFill>
                  <a:schemeClr val="tx1">
                    <a:lumMod val="75000"/>
                    <a:lumOff val="25000"/>
                  </a:schemeClr>
                </a:solidFill>
                <a:latin typeface="+mj-lt"/>
                <a:cs typeface="Garamond"/>
              </a:rPr>
              <a:t>kognitiv aktivierende Aufgaben</a:t>
            </a:r>
          </a:p>
        </p:txBody>
      </p:sp>
      <p:graphicFrame>
        <p:nvGraphicFramePr>
          <p:cNvPr id="12" name="Tabelle 11">
            <a:extLst>
              <a:ext uri="{FF2B5EF4-FFF2-40B4-BE49-F238E27FC236}">
                <a16:creationId xmlns:a16="http://schemas.microsoft.com/office/drawing/2014/main" id="{32CF2C0B-B3A5-4D16-8231-DCA7B3CE0712}"/>
              </a:ext>
            </a:extLst>
          </p:cNvPr>
          <p:cNvGraphicFramePr>
            <a:graphicFrameLocks noGrp="1"/>
          </p:cNvGraphicFramePr>
          <p:nvPr>
            <p:extLst>
              <p:ext uri="{D42A27DB-BD31-4B8C-83A1-F6EECF244321}">
                <p14:modId xmlns:p14="http://schemas.microsoft.com/office/powerpoint/2010/main" val="559846452"/>
              </p:ext>
            </p:extLst>
          </p:nvPr>
        </p:nvGraphicFramePr>
        <p:xfrm>
          <a:off x="531626" y="3855961"/>
          <a:ext cx="10719951" cy="2687241"/>
        </p:xfrm>
        <a:graphic>
          <a:graphicData uri="http://schemas.openxmlformats.org/drawingml/2006/table">
            <a:tbl>
              <a:tblPr firstRow="1" bandRow="1">
                <a:tableStyleId>{E8B1032C-EA38-4F05-BA0D-38AFFFC7BED3}</a:tableStyleId>
              </a:tblPr>
              <a:tblGrid>
                <a:gridCol w="983635">
                  <a:extLst>
                    <a:ext uri="{9D8B030D-6E8A-4147-A177-3AD203B41FA5}">
                      <a16:colId xmlns:a16="http://schemas.microsoft.com/office/drawing/2014/main" val="1183699296"/>
                    </a:ext>
                  </a:extLst>
                </a:gridCol>
                <a:gridCol w="1399389">
                  <a:extLst>
                    <a:ext uri="{9D8B030D-6E8A-4147-A177-3AD203B41FA5}">
                      <a16:colId xmlns:a16="http://schemas.microsoft.com/office/drawing/2014/main" val="3088068899"/>
                    </a:ext>
                  </a:extLst>
                </a:gridCol>
                <a:gridCol w="8336927">
                  <a:extLst>
                    <a:ext uri="{9D8B030D-6E8A-4147-A177-3AD203B41FA5}">
                      <a16:colId xmlns:a16="http://schemas.microsoft.com/office/drawing/2014/main" val="3618832343"/>
                    </a:ext>
                  </a:extLst>
                </a:gridCol>
              </a:tblGrid>
              <a:tr h="241439">
                <a:tc>
                  <a:txBody>
                    <a:bodyPr/>
                    <a:lstStyle/>
                    <a:p>
                      <a:endParaRPr lang="de-DE" sz="1800" dirty="0">
                        <a:latin typeface="+mj-lt"/>
                        <a:cs typeface="Arial"/>
                      </a:endParaRPr>
                    </a:p>
                  </a:txBody>
                  <a:tcPr marL="65590" marR="65590" marT="32795" marB="32795"/>
                </a:tc>
                <a:tc>
                  <a:txBody>
                    <a:bodyPr/>
                    <a:lstStyle/>
                    <a:p>
                      <a:r>
                        <a:rPr lang="de-DE" sz="1800" b="1" dirty="0">
                          <a:solidFill>
                            <a:schemeClr val="tx1"/>
                          </a:solidFill>
                          <a:latin typeface="+mj-lt"/>
                          <a:cs typeface="Arial"/>
                        </a:rPr>
                        <a:t>Schreibung</a:t>
                      </a:r>
                    </a:p>
                  </a:txBody>
                  <a:tcPr marL="65590" marR="65590" marT="32795" marB="32795"/>
                </a:tc>
                <a:tc>
                  <a:txBody>
                    <a:bodyPr/>
                    <a:lstStyle/>
                    <a:p>
                      <a:r>
                        <a:rPr lang="de-DE" sz="1800" b="0" dirty="0">
                          <a:solidFill>
                            <a:schemeClr val="tx1"/>
                          </a:solidFill>
                          <a:latin typeface="+mj-lt"/>
                          <a:cs typeface="Arial"/>
                        </a:rPr>
                        <a:t>Grund für die gewählte Schreibung</a:t>
                      </a:r>
                    </a:p>
                  </a:txBody>
                  <a:tcPr marL="65590" marR="65590" marT="32795" marB="32795"/>
                </a:tc>
                <a:extLst>
                  <a:ext uri="{0D108BD9-81ED-4DB2-BD59-A6C34878D82A}">
                    <a16:rowId xmlns:a16="http://schemas.microsoft.com/office/drawing/2014/main" val="4049717085"/>
                  </a:ext>
                </a:extLst>
              </a:tr>
              <a:tr h="366661">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r>
                        <a:rPr lang="de-DE" sz="1800" i="1" dirty="0">
                          <a:latin typeface="+mj-lt"/>
                          <a:cs typeface="Arial"/>
                        </a:rPr>
                        <a:t>Pferd</a:t>
                      </a:r>
                    </a:p>
                  </a:txBody>
                  <a:tcPr marL="65590" marR="65590" marT="32795" marB="32795"/>
                </a:tc>
                <a:tc>
                  <a:txBody>
                    <a:bodyPr/>
                    <a:lstStyle/>
                    <a:p>
                      <a:r>
                        <a:rPr lang="de-DE" sz="1800" dirty="0">
                          <a:latin typeface="+mj-lt"/>
                        </a:rPr>
                        <a:t>Begleiter: </a:t>
                      </a:r>
                      <a:r>
                        <a:rPr lang="de-DE" sz="1800" i="1" dirty="0">
                          <a:latin typeface="+mj-lt"/>
                        </a:rPr>
                        <a:t>ein</a:t>
                      </a:r>
                    </a:p>
                  </a:txBody>
                  <a:tcPr marL="65590" marR="65590" marT="32795" marB="32795"/>
                </a:tc>
                <a:extLst>
                  <a:ext uri="{0D108BD9-81ED-4DB2-BD59-A6C34878D82A}">
                    <a16:rowId xmlns:a16="http://schemas.microsoft.com/office/drawing/2014/main" val="94548631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dirty="0">
                          <a:solidFill>
                            <a:schemeClr val="accent2"/>
                          </a:solidFill>
                          <a:latin typeface="+mj-lt"/>
                          <a:cs typeface="Arial"/>
                        </a:rPr>
                        <a:t>2 Gründe!</a:t>
                      </a:r>
                    </a:p>
                  </a:txBody>
                  <a:tcPr marL="65590" marR="65590" marT="32795" marB="32795"/>
                </a:tc>
                <a:extLst>
                  <a:ext uri="{0D108BD9-81ED-4DB2-BD59-A6C34878D82A}">
                    <a16:rowId xmlns:a16="http://schemas.microsoft.com/office/drawing/2014/main" val="2703977825"/>
                  </a:ext>
                </a:extLst>
              </a:tr>
              <a:tr h="346710">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i="1" dirty="0">
                        <a:latin typeface="+mj-lt"/>
                        <a:cs typeface="Arial"/>
                      </a:endParaRPr>
                    </a:p>
                  </a:txBody>
                  <a:tcPr marL="65590" marR="65590" marT="32795" marB="32795"/>
                </a:tc>
                <a:extLst>
                  <a:ext uri="{0D108BD9-81ED-4DB2-BD59-A6C34878D82A}">
                    <a16:rowId xmlns:a16="http://schemas.microsoft.com/office/drawing/2014/main" val="344000084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val="1813071960"/>
                  </a:ext>
                </a:extLst>
              </a:tr>
              <a:tr h="255239">
                <a:tc>
                  <a:txBody>
                    <a:bodyPr/>
                    <a:lstStyle/>
                    <a:p>
                      <a:r>
                        <a:rPr lang="de-DE" dirty="0">
                          <a:cs typeface="Arial"/>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dirty="0">
                          <a:latin typeface="+mj-lt"/>
                          <a:cs typeface="Arial"/>
                        </a:rPr>
                        <a:t>….</a:t>
                      </a:r>
                    </a:p>
                  </a:txBody>
                  <a:tcPr marL="65590" marR="65590" marT="32795" marB="32795"/>
                </a:tc>
                <a:extLst>
                  <a:ext uri="{0D108BD9-81ED-4DB2-BD59-A6C34878D82A}">
                    <a16:rowId xmlns:a16="http://schemas.microsoft.com/office/drawing/2014/main" val="123569287"/>
                  </a:ext>
                </a:extLst>
              </a:tr>
              <a:tr h="255239">
                <a:tc>
                  <a:txBody>
                    <a:bodyPr/>
                    <a:lstStyle/>
                    <a:p>
                      <a:r>
                        <a:rPr lang="de-DE" sz="1400" dirty="0">
                          <a:latin typeface="+mj-lt"/>
                          <a:cs typeface="Arial"/>
                        </a:rPr>
                        <a:t>⑧ / ⑨</a:t>
                      </a:r>
                    </a:p>
                  </a:txBody>
                  <a:tcPr marL="65590" marR="65590" marT="32795" marB="32795"/>
                </a:tc>
                <a:tc>
                  <a:txBody>
                    <a:bodyPr/>
                    <a:lstStyle/>
                    <a:p>
                      <a:endParaRPr lang="de-DE" sz="1400" dirty="0">
                        <a:latin typeface="+mj-lt"/>
                        <a:cs typeface="Arial"/>
                      </a:endParaRPr>
                    </a:p>
                  </a:txBody>
                  <a:tcPr marL="65590" marR="65590" marT="32795" marB="32795"/>
                </a:tc>
                <a:tc>
                  <a:txBody>
                    <a:bodyPr/>
                    <a:lstStyle/>
                    <a:p>
                      <a:r>
                        <a:rPr lang="de-DE" sz="1800" dirty="0">
                          <a:latin typeface="+mj-lt"/>
                          <a:cs typeface="Arial"/>
                        </a:rPr>
                        <a:t>Begleiter </a:t>
                      </a:r>
                      <a:r>
                        <a:rPr lang="de-DE" sz="1800" i="1" dirty="0">
                          <a:latin typeface="+mj-lt"/>
                          <a:cs typeface="Arial"/>
                        </a:rPr>
                        <a:t>ein, </a:t>
                      </a:r>
                      <a:r>
                        <a:rPr lang="de-DE" sz="1800" i="0" dirty="0">
                          <a:latin typeface="+mj-lt"/>
                          <a:cs typeface="Arial"/>
                        </a:rPr>
                        <a:t>begleitetes Wort: </a:t>
                      </a:r>
                      <a:r>
                        <a:rPr lang="de-DE" sz="1800" i="1" dirty="0">
                          <a:latin typeface="+mj-lt"/>
                          <a:cs typeface="Arial"/>
                        </a:rPr>
                        <a:t>Heu</a:t>
                      </a:r>
                    </a:p>
                    <a:p>
                      <a:r>
                        <a:rPr lang="de-DE" sz="1800" i="0" dirty="0">
                          <a:latin typeface="+mj-lt"/>
                          <a:cs typeface="Arial"/>
                        </a:rPr>
                        <a:t>Wie bei </a:t>
                      </a:r>
                      <a:r>
                        <a:rPr lang="de-DE" sz="1800" i="1" dirty="0">
                          <a:latin typeface="+mj-lt"/>
                          <a:cs typeface="Arial"/>
                        </a:rPr>
                        <a:t>ein großes Pferd</a:t>
                      </a:r>
                      <a:endParaRPr lang="de-DE" sz="1800" i="0" dirty="0">
                        <a:latin typeface="+mj-lt"/>
                        <a:cs typeface="Arial"/>
                      </a:endParaRPr>
                    </a:p>
                  </a:txBody>
                  <a:tcPr marL="65590" marR="65590" marT="32795" marB="32795"/>
                </a:tc>
                <a:extLst>
                  <a:ext uri="{0D108BD9-81ED-4DB2-BD59-A6C34878D82A}">
                    <a16:rowId xmlns:a16="http://schemas.microsoft.com/office/drawing/2014/main" val="3606335762"/>
                  </a:ext>
                </a:extLst>
              </a:tr>
            </a:tbl>
          </a:graphicData>
        </a:graphic>
      </p:graphicFrame>
      <p:sp>
        <p:nvSpPr>
          <p:cNvPr id="3" name="Textfeld 2"/>
          <p:cNvSpPr txBox="1"/>
          <p:nvPr/>
        </p:nvSpPr>
        <p:spPr>
          <a:xfrm>
            <a:off x="404037" y="3503786"/>
            <a:ext cx="9483406" cy="369332"/>
          </a:xfrm>
          <a:prstGeom prst="rect">
            <a:avLst/>
          </a:prstGeom>
          <a:noFill/>
        </p:spPr>
        <p:txBody>
          <a:bodyPr wrap="square" rtlCol="0">
            <a:spAutoFit/>
          </a:bodyPr>
          <a:lstStyle/>
          <a:p>
            <a:r>
              <a:rPr lang="de-DE" dirty="0">
                <a:latin typeface="+mj-lt"/>
                <a:cs typeface="Arial"/>
              </a:rPr>
              <a:t>2. Gebt für eure Entscheidung mindestens einen Grund  in der Tabelle an</a:t>
            </a:r>
            <a:r>
              <a:rPr lang="de-DE" sz="1400" dirty="0">
                <a:latin typeface="Arial"/>
                <a:cs typeface="Arial"/>
              </a:rPr>
              <a:t>.</a:t>
            </a:r>
          </a:p>
        </p:txBody>
      </p:sp>
      <p:grpSp>
        <p:nvGrpSpPr>
          <p:cNvPr id="16" name="Gruppierung 15"/>
          <p:cNvGrpSpPr/>
          <p:nvPr/>
        </p:nvGrpSpPr>
        <p:grpSpPr>
          <a:xfrm>
            <a:off x="404037" y="1217346"/>
            <a:ext cx="10847543" cy="2269866"/>
            <a:chOff x="-725723" y="1724910"/>
            <a:chExt cx="10502732" cy="2269866"/>
          </a:xfrm>
        </p:grpSpPr>
        <p:grpSp>
          <p:nvGrpSpPr>
            <p:cNvPr id="4" name="Gruppierung 3"/>
            <p:cNvGrpSpPr/>
            <p:nvPr/>
          </p:nvGrpSpPr>
          <p:grpSpPr>
            <a:xfrm>
              <a:off x="-725723" y="1724910"/>
              <a:ext cx="10502732" cy="2269866"/>
              <a:chOff x="-725723" y="1724910"/>
              <a:chExt cx="10502732" cy="2269866"/>
            </a:xfrm>
          </p:grpSpPr>
          <p:sp>
            <p:nvSpPr>
              <p:cNvPr id="5" name="Textfeld 4">
                <a:extLst>
                  <a:ext uri="{FF2B5EF4-FFF2-40B4-BE49-F238E27FC236}">
                    <a16:creationId xmlns:a16="http://schemas.microsoft.com/office/drawing/2014/main" id="{D6025B37-C34B-48A4-BAD0-02D98E1B2E8F}"/>
                  </a:ext>
                </a:extLst>
              </p:cNvPr>
              <p:cNvSpPr txBox="1"/>
              <p:nvPr/>
            </p:nvSpPr>
            <p:spPr>
              <a:xfrm>
                <a:off x="-602188" y="2132856"/>
                <a:ext cx="10379197" cy="1861920"/>
              </a:xfrm>
              <a:prstGeom prst="rect">
                <a:avLst/>
              </a:prstGeom>
              <a:solidFill>
                <a:schemeClr val="accent1">
                  <a:lumMod val="20000"/>
                  <a:lumOff val="80000"/>
                </a:schemeClr>
              </a:solidFill>
            </p:spPr>
            <p:txBody>
              <a:bodyPr wrap="square" rtlCol="0">
                <a:spAutoFit/>
              </a:bodyPr>
              <a:lstStyle/>
              <a:p>
                <a:pPr>
                  <a:lnSpc>
                    <a:spcPct val="130000"/>
                  </a:lnSpc>
                </a:pPr>
                <a:r>
                  <a:rPr lang="de-DE" i="1" dirty="0">
                    <a:cs typeface="Arial"/>
                  </a:rPr>
                  <a:t>Ein großes _____________________(</a:t>
                </a:r>
                <a:r>
                  <a:rPr lang="de-DE" i="1" dirty="0" err="1">
                    <a:cs typeface="Arial"/>
                  </a:rPr>
                  <a:t>pferd</a:t>
                </a:r>
                <a:r>
                  <a:rPr lang="de-DE" i="1" dirty="0">
                    <a:cs typeface="Arial"/>
                  </a:rPr>
                  <a:t> </a:t>
                </a:r>
                <a:r>
                  <a:rPr lang="de-DE" dirty="0">
                    <a:cs typeface="Arial"/>
                    <a:sym typeface="Wingdings" panose="05000000000000000000" pitchFamily="2" charset="2"/>
                  </a:rPr>
                  <a:t>) </a:t>
                </a:r>
                <a:r>
                  <a:rPr lang="de-DE" i="1" dirty="0">
                    <a:cs typeface="Arial"/>
                    <a:sym typeface="Wingdings" panose="05000000000000000000" pitchFamily="2" charset="2"/>
                  </a:rPr>
                  <a:t>zu reiten, bedeutete für Irina keine _______________________ (</a:t>
                </a:r>
                <a:r>
                  <a:rPr lang="de-DE" i="1" dirty="0" err="1">
                    <a:cs typeface="Arial"/>
                    <a:sym typeface="Wingdings" panose="05000000000000000000" pitchFamily="2" charset="2"/>
                  </a:rPr>
                  <a:t>schwierigkeit</a:t>
                </a:r>
                <a:r>
                  <a:rPr lang="de-DE" i="1" dirty="0">
                    <a:cs typeface="Arial"/>
                    <a:sym typeface="Wingdings" panose="05000000000000000000" pitchFamily="2" charset="2"/>
                  </a:rPr>
                  <a:t> </a:t>
                </a:r>
                <a:r>
                  <a:rPr lang="de-DE" dirty="0">
                    <a:cs typeface="Arial"/>
                    <a:sym typeface="Wingdings" panose="05000000000000000000" pitchFamily="2" charset="2"/>
                  </a:rPr>
                  <a:t>). </a:t>
                </a:r>
                <a:r>
                  <a:rPr lang="de-DE" i="1" dirty="0">
                    <a:cs typeface="Arial"/>
                  </a:rPr>
                  <a:t>Am liebsten wäre sie jeden ___________ (tag </a:t>
                </a:r>
                <a:r>
                  <a:rPr lang="de-DE" dirty="0">
                    <a:cs typeface="Arial"/>
                    <a:sym typeface="Wingdings" panose="05000000000000000000" pitchFamily="2" charset="2"/>
                  </a:rPr>
                  <a:t>) ger</a:t>
                </a:r>
                <a:r>
                  <a:rPr lang="de-DE" i="1" dirty="0">
                    <a:cs typeface="Arial"/>
                    <a:sym typeface="Wingdings" panose="05000000000000000000" pitchFamily="2" charset="2"/>
                  </a:rPr>
                  <a:t>itten und hätte immer nur frisches _________(gras</a:t>
                </a:r>
                <a:r>
                  <a:rPr lang="de-DE" dirty="0">
                    <a:cs typeface="Arial"/>
                    <a:sym typeface="Wingdings" panose="05000000000000000000" pitchFamily="2" charset="2"/>
                  </a:rPr>
                  <a:t> ④) </a:t>
                </a:r>
                <a:r>
                  <a:rPr lang="de-DE" i="1" dirty="0">
                    <a:cs typeface="Arial"/>
                    <a:sym typeface="Wingdings" panose="05000000000000000000" pitchFamily="2" charset="2"/>
                  </a:rPr>
                  <a:t>gefüttert.  Aber wie die ______________ (</a:t>
                </a:r>
                <a:r>
                  <a:rPr lang="de-DE" i="1" dirty="0" err="1">
                    <a:cs typeface="Arial"/>
                    <a:sym typeface="Wingdings" panose="05000000000000000000" pitchFamily="2" charset="2"/>
                  </a:rPr>
                  <a:t>menschen</a:t>
                </a:r>
                <a:r>
                  <a:rPr lang="de-DE" i="1" dirty="0">
                    <a:cs typeface="Arial"/>
                    <a:sym typeface="Wingdings" panose="05000000000000000000" pitchFamily="2" charset="2"/>
                  </a:rPr>
                  <a:t> </a:t>
                </a:r>
                <a:r>
                  <a:rPr lang="de-DE" dirty="0">
                    <a:cs typeface="Arial"/>
                    <a:sym typeface="Wingdings" panose="05000000000000000000" pitchFamily="2" charset="2"/>
                  </a:rPr>
                  <a:t>⑤ </a:t>
                </a:r>
                <a:r>
                  <a:rPr lang="de-DE" i="1" dirty="0">
                    <a:cs typeface="Arial"/>
                    <a:sym typeface="Wingdings" panose="05000000000000000000" pitchFamily="2" charset="2"/>
                  </a:rPr>
                  <a:t>brauchen auch die ___________ (</a:t>
                </a:r>
                <a:r>
                  <a:rPr lang="de-DE" i="1" dirty="0" err="1">
                    <a:cs typeface="Arial"/>
                    <a:sym typeface="Wingdings" panose="05000000000000000000" pitchFamily="2" charset="2"/>
                  </a:rPr>
                  <a:t>tiere</a:t>
                </a:r>
                <a:r>
                  <a:rPr lang="de-DE" i="1" dirty="0">
                    <a:cs typeface="Arial"/>
                    <a:sym typeface="Wingdings" panose="05000000000000000000" pitchFamily="2" charset="2"/>
                  </a:rPr>
                  <a:t> </a:t>
                </a:r>
                <a:r>
                  <a:rPr lang="de-DE" dirty="0">
                    <a:cs typeface="Arial"/>
                    <a:sym typeface="Wingdings" panose="05000000000000000000" pitchFamily="2" charset="2"/>
                  </a:rPr>
                  <a:t>⑥) </a:t>
                </a:r>
                <a:r>
                  <a:rPr lang="de-DE" i="1" dirty="0">
                    <a:cs typeface="Arial"/>
                    <a:sym typeface="Wingdings" panose="05000000000000000000" pitchFamily="2" charset="2"/>
                  </a:rPr>
                  <a:t>eine ausgewogene __________________ (</a:t>
                </a:r>
                <a:r>
                  <a:rPr lang="de-DE" i="1" dirty="0" err="1">
                    <a:cs typeface="Arial"/>
                    <a:sym typeface="Wingdings" panose="05000000000000000000" pitchFamily="2" charset="2"/>
                  </a:rPr>
                  <a:t>ernährung</a:t>
                </a:r>
                <a:r>
                  <a:rPr lang="de-DE" i="1" dirty="0">
                    <a:cs typeface="Arial"/>
                    <a:sym typeface="Wingdings" panose="05000000000000000000" pitchFamily="2" charset="2"/>
                  </a:rPr>
                  <a:t> </a:t>
                </a:r>
                <a:r>
                  <a:rPr lang="de-DE" dirty="0">
                    <a:cs typeface="Arial"/>
                    <a:sym typeface="Wingdings" panose="05000000000000000000" pitchFamily="2" charset="2"/>
                  </a:rPr>
                  <a:t>⑦). </a:t>
                </a:r>
                <a:r>
                  <a:rPr lang="de-DE" i="1" dirty="0">
                    <a:cs typeface="Arial"/>
                    <a:sym typeface="Wingdings" panose="05000000000000000000" pitchFamily="2" charset="2"/>
                  </a:rPr>
                  <a:t>Dazu gehört auch ein ______________ (trockenes</a:t>
                </a:r>
                <a:r>
                  <a:rPr lang="de-DE" dirty="0">
                    <a:cs typeface="Arial"/>
                    <a:sym typeface="Wingdings" panose="05000000000000000000" pitchFamily="2" charset="2"/>
                  </a:rPr>
                  <a:t> ⑧) _____________ (</a:t>
                </a:r>
                <a:r>
                  <a:rPr lang="de-DE" i="1" dirty="0">
                    <a:cs typeface="Arial"/>
                    <a:sym typeface="Wingdings" panose="05000000000000000000" pitchFamily="2" charset="2"/>
                  </a:rPr>
                  <a:t>heu</a:t>
                </a:r>
                <a:r>
                  <a:rPr lang="de-DE" dirty="0">
                    <a:cs typeface="Arial"/>
                    <a:sym typeface="Wingdings" panose="05000000000000000000" pitchFamily="2" charset="2"/>
                  </a:rPr>
                  <a:t>⑨). </a:t>
                </a:r>
                <a:r>
                  <a:rPr lang="de-DE" i="1" dirty="0">
                    <a:cs typeface="Arial"/>
                    <a:sym typeface="Wingdings" panose="05000000000000000000" pitchFamily="2" charset="2"/>
                  </a:rPr>
                  <a:t>Hafer macht ein _______________ (schönes </a:t>
                </a:r>
                <a:r>
                  <a:rPr lang="de-DE" dirty="0">
                    <a:cs typeface="Arial"/>
                    <a:sym typeface="Wingdings" panose="05000000000000000000" pitchFamily="2" charset="2"/>
                  </a:rPr>
                  <a:t>⑩) ___________ (</a:t>
                </a:r>
                <a:r>
                  <a:rPr lang="de-DE" i="1" dirty="0" err="1">
                    <a:cs typeface="Arial"/>
                    <a:sym typeface="Wingdings" panose="05000000000000000000" pitchFamily="2" charset="2"/>
                  </a:rPr>
                  <a:t>fell</a:t>
                </a:r>
                <a:r>
                  <a:rPr lang="de-DE" dirty="0">
                    <a:cs typeface="Arial"/>
                    <a:sym typeface="Wingdings" panose="05000000000000000000" pitchFamily="2" charset="2"/>
                  </a:rPr>
                  <a:t> ⑪). </a:t>
                </a:r>
                <a:endParaRPr lang="de-DE" dirty="0">
                  <a:cs typeface="Arial"/>
                </a:endParaRPr>
              </a:p>
            </p:txBody>
          </p:sp>
          <p:sp>
            <p:nvSpPr>
              <p:cNvPr id="10" name="Inhaltsplatzhalter 1"/>
              <p:cNvSpPr txBox="1">
                <a:spLocks/>
              </p:cNvSpPr>
              <p:nvPr/>
            </p:nvSpPr>
            <p:spPr>
              <a:xfrm>
                <a:off x="-725723" y="1724910"/>
                <a:ext cx="8229600" cy="360040"/>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solidFill>
                      <a:srgbClr val="000000"/>
                    </a:solidFill>
                    <a:latin typeface="+mn-lt"/>
                  </a:rPr>
                  <a:t>1. Schreibt man groß oder klein?</a:t>
                </a:r>
              </a:p>
              <a:p>
                <a:pPr marL="0" indent="0">
                  <a:buNone/>
                </a:pPr>
                <a:endParaRPr lang="de-DE" sz="1400" dirty="0"/>
              </a:p>
            </p:txBody>
          </p:sp>
        </p:grpSp>
        <p:pic>
          <p:nvPicPr>
            <p:cNvPr id="6" name="Bild 5"/>
            <p:cNvPicPr>
              <a:picLocks noChangeAspect="1"/>
            </p:cNvPicPr>
            <p:nvPr/>
          </p:nvPicPr>
          <p:blipFill>
            <a:blip/>
            <a:stretch>
              <a:fillRect/>
            </a:stretch>
          </p:blipFill>
          <p:spPr>
            <a:xfrm>
              <a:off x="6228184" y="3177797"/>
              <a:ext cx="143466" cy="143466"/>
            </a:xfrm>
            <a:prstGeom prst="rect">
              <a:avLst/>
            </a:prstGeom>
          </p:spPr>
        </p:pic>
        <p:pic>
          <p:nvPicPr>
            <p:cNvPr id="7" name="Bild 6"/>
            <p:cNvPicPr>
              <a:picLocks noChangeAspect="1"/>
            </p:cNvPicPr>
            <p:nvPr/>
          </p:nvPicPr>
          <p:blipFill>
            <a:blip/>
            <a:stretch>
              <a:fillRect/>
            </a:stretch>
          </p:blipFill>
          <p:spPr>
            <a:xfrm>
              <a:off x="1914488" y="3429001"/>
              <a:ext cx="137232" cy="137232"/>
            </a:xfrm>
            <a:prstGeom prst="rect">
              <a:avLst/>
            </a:prstGeom>
          </p:spPr>
        </p:pic>
      </p:grpSp>
      <p:sp>
        <p:nvSpPr>
          <p:cNvPr id="14" name="Textfeld 13">
            <a:extLst>
              <a:ext uri="{FF2B5EF4-FFF2-40B4-BE49-F238E27FC236}">
                <a16:creationId xmlns:a16="http://schemas.microsoft.com/office/drawing/2014/main" id="{04ED4EC8-97C5-42AC-A56B-CDDC134F5FDF}"/>
              </a:ext>
            </a:extLst>
          </p:cNvPr>
          <p:cNvSpPr txBox="1"/>
          <p:nvPr/>
        </p:nvSpPr>
        <p:spPr>
          <a:xfrm>
            <a:off x="404037" y="862934"/>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spTree>
    <p:extLst>
      <p:ext uri="{BB962C8B-B14F-4D97-AF65-F5344CB8AC3E}">
        <p14:creationId xmlns:p14="http://schemas.microsoft.com/office/powerpoint/2010/main" val="4757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0BB3ADF-9E12-4ED1-B6D2-2E3CC132919C}"/>
              </a:ext>
            </a:extLst>
          </p:cNvPr>
          <p:cNvSpPr>
            <a:spLocks noGrp="1"/>
          </p:cNvSpPr>
          <p:nvPr>
            <p:ph type="title"/>
          </p:nvPr>
        </p:nvSpPr>
        <p:spPr>
          <a:xfrm>
            <a:off x="462355" y="100361"/>
            <a:ext cx="10515600" cy="598436"/>
          </a:xfrm>
        </p:spPr>
        <p:txBody>
          <a:bodyPr>
            <a:normAutofit/>
          </a:bodyPr>
          <a:lstStyle/>
          <a:p>
            <a:r>
              <a:rPr lang="de-DE" sz="3000" b="1" dirty="0"/>
              <a:t>Erarbeitungsaufgaben </a:t>
            </a:r>
            <a:r>
              <a:rPr lang="de-DE" sz="3000" dirty="0"/>
              <a:t>(Merkschreibungen)</a:t>
            </a:r>
          </a:p>
        </p:txBody>
      </p:sp>
      <p:graphicFrame>
        <p:nvGraphicFramePr>
          <p:cNvPr id="5" name="Tabelle 4">
            <a:extLst>
              <a:ext uri="{FF2B5EF4-FFF2-40B4-BE49-F238E27FC236}">
                <a16:creationId xmlns:a16="http://schemas.microsoft.com/office/drawing/2014/main" id="{6C79DB95-11D8-44FD-A227-1C09F7000C1D}"/>
              </a:ext>
            </a:extLst>
          </p:cNvPr>
          <p:cNvGraphicFramePr>
            <a:graphicFrameLocks noGrp="1"/>
          </p:cNvGraphicFramePr>
          <p:nvPr>
            <p:extLst>
              <p:ext uri="{D42A27DB-BD31-4B8C-83A1-F6EECF244321}">
                <p14:modId xmlns:p14="http://schemas.microsoft.com/office/powerpoint/2010/main" val="509953074"/>
              </p:ext>
            </p:extLst>
          </p:nvPr>
        </p:nvGraphicFramePr>
        <p:xfrm>
          <a:off x="558682" y="3838895"/>
          <a:ext cx="7842365" cy="841440"/>
        </p:xfrm>
        <a:graphic>
          <a:graphicData uri="http://schemas.openxmlformats.org/drawingml/2006/table">
            <a:tbl>
              <a:tblPr firstRow="1" firstCol="1" bandRow="1">
                <a:tableStyleId>{00A15C55-8517-42AA-B614-E9B94910E393}</a:tableStyleId>
              </a:tblPr>
              <a:tblGrid>
                <a:gridCol w="1145670">
                  <a:extLst>
                    <a:ext uri="{9D8B030D-6E8A-4147-A177-3AD203B41FA5}">
                      <a16:colId xmlns:a16="http://schemas.microsoft.com/office/drawing/2014/main" val="536260433"/>
                    </a:ext>
                  </a:extLst>
                </a:gridCol>
                <a:gridCol w="1145670">
                  <a:extLst>
                    <a:ext uri="{9D8B030D-6E8A-4147-A177-3AD203B41FA5}">
                      <a16:colId xmlns:a16="http://schemas.microsoft.com/office/drawing/2014/main" val="755880279"/>
                    </a:ext>
                  </a:extLst>
                </a:gridCol>
                <a:gridCol w="1110205">
                  <a:extLst>
                    <a:ext uri="{9D8B030D-6E8A-4147-A177-3AD203B41FA5}">
                      <a16:colId xmlns:a16="http://schemas.microsoft.com/office/drawing/2014/main" val="2252511090"/>
                    </a:ext>
                  </a:extLst>
                </a:gridCol>
                <a:gridCol w="1110205">
                  <a:extLst>
                    <a:ext uri="{9D8B030D-6E8A-4147-A177-3AD203B41FA5}">
                      <a16:colId xmlns:a16="http://schemas.microsoft.com/office/drawing/2014/main" val="3511860562"/>
                    </a:ext>
                  </a:extLst>
                </a:gridCol>
                <a:gridCol w="1110205">
                  <a:extLst>
                    <a:ext uri="{9D8B030D-6E8A-4147-A177-3AD203B41FA5}">
                      <a16:colId xmlns:a16="http://schemas.microsoft.com/office/drawing/2014/main" val="1704210068"/>
                    </a:ext>
                  </a:extLst>
                </a:gridCol>
                <a:gridCol w="1110205">
                  <a:extLst>
                    <a:ext uri="{9D8B030D-6E8A-4147-A177-3AD203B41FA5}">
                      <a16:colId xmlns:a16="http://schemas.microsoft.com/office/drawing/2014/main" val="2459114529"/>
                    </a:ext>
                  </a:extLst>
                </a:gridCol>
                <a:gridCol w="1110205">
                  <a:extLst>
                    <a:ext uri="{9D8B030D-6E8A-4147-A177-3AD203B41FA5}">
                      <a16:colId xmlns:a16="http://schemas.microsoft.com/office/drawing/2014/main" val="478207364"/>
                    </a:ext>
                  </a:extLst>
                </a:gridCol>
              </a:tblGrid>
              <a:tr h="0">
                <a:tc>
                  <a:txBody>
                    <a:bodyPr/>
                    <a:lstStyle/>
                    <a:p>
                      <a:pPr>
                        <a:lnSpc>
                          <a:spcPct val="107000"/>
                        </a:lnSpc>
                        <a:spcAft>
                          <a:spcPts val="0"/>
                        </a:spcAft>
                      </a:pPr>
                      <a:r>
                        <a:rPr lang="de-DE" sz="1800" b="0" dirty="0">
                          <a:solidFill>
                            <a:schemeClr val="tx1"/>
                          </a:solidFill>
                          <a:effectLst/>
                        </a:rPr>
                        <a:t>ah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äh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800" b="0" dirty="0">
                          <a:solidFill>
                            <a:schemeClr val="tx1"/>
                          </a:solidFill>
                          <a:effectLst/>
                        </a:rPr>
                        <a:t>eh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oh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8771558"/>
                  </a:ext>
                </a:extLst>
              </a:tr>
              <a:tr h="0">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32085167"/>
                  </a:ext>
                </a:extLst>
              </a:tr>
              <a:tr h="0">
                <a:tc>
                  <a:txBody>
                    <a:bodyPr/>
                    <a:lstStyle/>
                    <a:p>
                      <a:pPr>
                        <a:lnSpc>
                          <a:spcPct val="107000"/>
                        </a:lnSpc>
                        <a:spcAft>
                          <a:spcPts val="0"/>
                        </a:spcAft>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91509444"/>
                  </a:ext>
                </a:extLst>
              </a:tr>
            </a:tbl>
          </a:graphicData>
        </a:graphic>
      </p:graphicFrame>
      <p:sp>
        <p:nvSpPr>
          <p:cNvPr id="6" name="Textfeld 5">
            <a:extLst>
              <a:ext uri="{FF2B5EF4-FFF2-40B4-BE49-F238E27FC236}">
                <a16:creationId xmlns:a16="http://schemas.microsoft.com/office/drawing/2014/main" id="{44F5B284-7763-443D-989A-02ABB304499F}"/>
              </a:ext>
            </a:extLst>
          </p:cNvPr>
          <p:cNvSpPr txBox="1"/>
          <p:nvPr/>
        </p:nvSpPr>
        <p:spPr>
          <a:xfrm>
            <a:off x="462355" y="5769143"/>
            <a:ext cx="9875019" cy="369332"/>
          </a:xfrm>
          <a:prstGeom prst="rect">
            <a:avLst/>
          </a:prstGeom>
          <a:noFill/>
        </p:spPr>
        <p:txBody>
          <a:bodyPr wrap="square" rtlCol="0">
            <a:spAutoFit/>
          </a:bodyPr>
          <a:lstStyle/>
          <a:p>
            <a:r>
              <a:rPr lang="de-DE" dirty="0"/>
              <a:t>2. Markiere in allen Wörtern das stumme </a:t>
            </a:r>
            <a:r>
              <a:rPr lang="de-DE" i="1" dirty="0"/>
              <a:t>h.</a:t>
            </a:r>
          </a:p>
        </p:txBody>
      </p:sp>
      <p:sp>
        <p:nvSpPr>
          <p:cNvPr id="8" name="Textfeld 7">
            <a:extLst>
              <a:ext uri="{FF2B5EF4-FFF2-40B4-BE49-F238E27FC236}">
                <a16:creationId xmlns:a16="http://schemas.microsoft.com/office/drawing/2014/main" id="{AC4D1918-ACF4-4B1A-8BE2-01DFF3F9A38D}"/>
              </a:ext>
            </a:extLst>
          </p:cNvPr>
          <p:cNvSpPr txBox="1"/>
          <p:nvPr/>
        </p:nvSpPr>
        <p:spPr>
          <a:xfrm>
            <a:off x="9360509" y="1244005"/>
            <a:ext cx="2435755" cy="4801314"/>
          </a:xfrm>
          <a:prstGeom prst="rect">
            <a:avLst/>
          </a:prstGeom>
          <a:solidFill>
            <a:schemeClr val="accent4">
              <a:lumMod val="20000"/>
              <a:lumOff val="80000"/>
            </a:schemeClr>
          </a:solidFill>
        </p:spPr>
        <p:txBody>
          <a:bodyPr wrap="square" rtlCol="0">
            <a:spAutoFit/>
          </a:bodyPr>
          <a:lstStyle/>
          <a:p>
            <a:r>
              <a:rPr lang="de-DE" dirty="0"/>
              <a:t>Wortschatz sorgfältig auswählen (s. RR, S. 29).</a:t>
            </a:r>
          </a:p>
          <a:p>
            <a:r>
              <a:rPr lang="de-DE" dirty="0"/>
              <a:t>Die Erarbeitung geschieht dreifach:</a:t>
            </a:r>
          </a:p>
          <a:p>
            <a:pPr marL="182563" indent="-182563">
              <a:buAutoNum type="alphaLcParenR"/>
            </a:pPr>
            <a:r>
              <a:rPr lang="de-DE" dirty="0"/>
              <a:t>nach vorausgehen-dem Vokalbuchstaben (zugleich </a:t>
            </a:r>
            <a:r>
              <a:rPr lang="de-DE" dirty="0" err="1"/>
              <a:t>Vorberei-tung</a:t>
            </a:r>
            <a:r>
              <a:rPr lang="de-DE" dirty="0"/>
              <a:t> auf </a:t>
            </a:r>
            <a:r>
              <a:rPr lang="de-DE" dirty="0" err="1"/>
              <a:t>Besonder-heiten</a:t>
            </a:r>
            <a:r>
              <a:rPr lang="de-DE" dirty="0"/>
              <a:t> von  /i:/)</a:t>
            </a:r>
          </a:p>
          <a:p>
            <a:pPr marL="182563" indent="-182563">
              <a:buAutoNum type="alphaLcParenR"/>
            </a:pPr>
            <a:r>
              <a:rPr lang="de-DE" dirty="0"/>
              <a:t>nach folgendem Konsonantenbuch-staben. Hinweis darauf dass das stumme &lt;h&gt; nur vor &lt;l, m, n, r&gt; vorkommt.</a:t>
            </a:r>
          </a:p>
          <a:p>
            <a:pPr marL="182563" indent="-182563">
              <a:buAutoNum type="alphaLcParenR"/>
            </a:pPr>
            <a:r>
              <a:rPr lang="de-DE" dirty="0"/>
              <a:t>selbstgefundene Merkverse.</a:t>
            </a:r>
          </a:p>
        </p:txBody>
      </p:sp>
      <p:pic>
        <p:nvPicPr>
          <p:cNvPr id="9" name="Grafik 8" descr="Fahne">
            <a:extLst>
              <a:ext uri="{FF2B5EF4-FFF2-40B4-BE49-F238E27FC236}">
                <a16:creationId xmlns:a16="http://schemas.microsoft.com/office/drawing/2014/main" id="{F70691B9-8F75-4424-AF56-EC9FD035F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2190" y="883947"/>
            <a:ext cx="914400" cy="914400"/>
          </a:xfrm>
          <a:prstGeom prst="rect">
            <a:avLst/>
          </a:prstGeom>
        </p:spPr>
      </p:pic>
      <p:graphicFrame>
        <p:nvGraphicFramePr>
          <p:cNvPr id="11" name="Tabelle 10">
            <a:extLst>
              <a:ext uri="{FF2B5EF4-FFF2-40B4-BE49-F238E27FC236}">
                <a16:creationId xmlns:a16="http://schemas.microsoft.com/office/drawing/2014/main" id="{96A032AF-2151-485A-9591-7243D1B2418E}"/>
              </a:ext>
            </a:extLst>
          </p:cNvPr>
          <p:cNvGraphicFramePr>
            <a:graphicFrameLocks noGrp="1"/>
          </p:cNvGraphicFramePr>
          <p:nvPr>
            <p:extLst>
              <p:ext uri="{D42A27DB-BD31-4B8C-83A1-F6EECF244321}">
                <p14:modId xmlns:p14="http://schemas.microsoft.com/office/powerpoint/2010/main" val="3551281247"/>
              </p:ext>
            </p:extLst>
          </p:nvPr>
        </p:nvGraphicFramePr>
        <p:xfrm>
          <a:off x="558682" y="1661374"/>
          <a:ext cx="7455956" cy="2133600"/>
        </p:xfrm>
        <a:graphic>
          <a:graphicData uri="http://schemas.openxmlformats.org/drawingml/2006/table">
            <a:tbl>
              <a:tblPr firstRow="1" firstCol="1" bandRow="1">
                <a:tableStyleId>{5C22544A-7EE6-4342-B048-85BDC9FD1C3A}</a:tableStyleId>
              </a:tblPr>
              <a:tblGrid>
                <a:gridCol w="1863475">
                  <a:extLst>
                    <a:ext uri="{9D8B030D-6E8A-4147-A177-3AD203B41FA5}">
                      <a16:colId xmlns:a16="http://schemas.microsoft.com/office/drawing/2014/main" val="1354009445"/>
                    </a:ext>
                  </a:extLst>
                </a:gridCol>
                <a:gridCol w="1863475">
                  <a:extLst>
                    <a:ext uri="{9D8B030D-6E8A-4147-A177-3AD203B41FA5}">
                      <a16:colId xmlns:a16="http://schemas.microsoft.com/office/drawing/2014/main" val="1426583281"/>
                    </a:ext>
                  </a:extLst>
                </a:gridCol>
                <a:gridCol w="1864503">
                  <a:extLst>
                    <a:ext uri="{9D8B030D-6E8A-4147-A177-3AD203B41FA5}">
                      <a16:colId xmlns:a16="http://schemas.microsoft.com/office/drawing/2014/main" val="3027704437"/>
                    </a:ext>
                  </a:extLst>
                </a:gridCol>
                <a:gridCol w="1864503">
                  <a:extLst>
                    <a:ext uri="{9D8B030D-6E8A-4147-A177-3AD203B41FA5}">
                      <a16:colId xmlns:a16="http://schemas.microsoft.com/office/drawing/2014/main" val="2835229313"/>
                    </a:ext>
                  </a:extLst>
                </a:gridCol>
              </a:tblGrid>
              <a:tr h="57682">
                <a:tc>
                  <a:txBody>
                    <a:bodyPr/>
                    <a:lstStyle/>
                    <a:p>
                      <a:r>
                        <a:rPr lang="de-DE" sz="2000" b="0" i="1" kern="1200" dirty="0">
                          <a:solidFill>
                            <a:schemeClr val="tx1"/>
                          </a:solidFill>
                          <a:effectLst/>
                          <a:latin typeface="+mn-lt"/>
                          <a:ea typeface="+mn-ea"/>
                          <a:cs typeface="+mn-cs"/>
                        </a:rPr>
                        <a:t>ahnen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benehmen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Bühne</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Fähre</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führen</a:t>
                      </a:r>
                    </a:p>
                    <a:p>
                      <a:r>
                        <a:rPr lang="de-DE" sz="2000" b="0" i="1" kern="1200" dirty="0">
                          <a:solidFill>
                            <a:schemeClr val="tx1"/>
                          </a:solidFill>
                          <a:effectLst/>
                          <a:latin typeface="+mn-lt"/>
                          <a:ea typeface="+mn-ea"/>
                          <a:cs typeface="+mn-cs"/>
                        </a:rPr>
                        <a:t>hohl</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Höhle</a:t>
                      </a:r>
                      <a:endParaRPr lang="de-DE" sz="2000" b="0" kern="120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r>
                        <a:rPr lang="de-DE" sz="2000" b="0" i="1" kern="1200" dirty="0">
                          <a:solidFill>
                            <a:schemeClr val="tx1"/>
                          </a:solidFill>
                          <a:effectLst/>
                          <a:latin typeface="+mn-lt"/>
                          <a:ea typeface="+mn-ea"/>
                          <a:cs typeface="+mn-cs"/>
                        </a:rPr>
                        <a:t>Huhn</a:t>
                      </a:r>
                    </a:p>
                    <a:p>
                      <a:r>
                        <a:rPr lang="de-DE" sz="2000" b="0" i="1" kern="1200" dirty="0">
                          <a:solidFill>
                            <a:schemeClr val="tx1"/>
                          </a:solidFill>
                          <a:effectLst/>
                          <a:latin typeface="+mn-lt"/>
                          <a:ea typeface="+mn-ea"/>
                          <a:cs typeface="+mn-cs"/>
                        </a:rPr>
                        <a:t>Jahr</a:t>
                      </a:r>
                    </a:p>
                    <a:p>
                      <a:r>
                        <a:rPr lang="de-DE" sz="2000" b="0" i="1" kern="1200" dirty="0">
                          <a:solidFill>
                            <a:schemeClr val="tx1"/>
                          </a:solidFill>
                          <a:effectLst/>
                          <a:latin typeface="+mn-lt"/>
                          <a:ea typeface="+mn-ea"/>
                          <a:cs typeface="+mn-cs"/>
                        </a:rPr>
                        <a:t>kahl</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kühl</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lehnen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Möhre</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nähren</a:t>
                      </a:r>
                    </a:p>
                  </a:txBody>
                  <a:tcPr marL="68580" marR="68580" marT="0" marB="0">
                    <a:solidFill>
                      <a:schemeClr val="accent5">
                        <a:lumMod val="40000"/>
                        <a:lumOff val="60000"/>
                      </a:schemeClr>
                    </a:solidFill>
                  </a:tcPr>
                </a:tc>
                <a:tc>
                  <a:txBody>
                    <a:bodyPr/>
                    <a:lstStyle/>
                    <a:p>
                      <a:r>
                        <a:rPr lang="de-DE" sz="2000" b="0" i="1" kern="1200" dirty="0">
                          <a:solidFill>
                            <a:schemeClr val="tx1"/>
                          </a:solidFill>
                          <a:effectLst/>
                          <a:latin typeface="+mn-lt"/>
                          <a:ea typeface="+mn-ea"/>
                          <a:cs typeface="+mn-cs"/>
                        </a:rPr>
                        <a:t>ohne</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Ohr</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Ruhm</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rühmen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sehr</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Sohn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stehlen</a:t>
                      </a:r>
                      <a:endParaRPr lang="de-DE" sz="2000" b="0" kern="120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r>
                        <a:rPr lang="de-DE" sz="2000" b="0" i="1" kern="1200" dirty="0">
                          <a:solidFill>
                            <a:schemeClr val="tx1"/>
                          </a:solidFill>
                          <a:effectLst/>
                          <a:latin typeface="+mn-lt"/>
                          <a:ea typeface="+mn-ea"/>
                          <a:cs typeface="+mn-cs"/>
                        </a:rPr>
                        <a:t>stöhnen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Stuhl</a:t>
                      </a:r>
                      <a:endParaRPr lang="de-DE" sz="2000" b="0" dirty="0">
                        <a:solidFill>
                          <a:schemeClr val="tx1"/>
                        </a:solidFill>
                        <a:effectLst/>
                      </a:endParaRPr>
                    </a:p>
                    <a:p>
                      <a:r>
                        <a:rPr lang="de-DE" sz="2000" b="0" i="1" kern="1200" dirty="0">
                          <a:solidFill>
                            <a:schemeClr val="tx1"/>
                          </a:solidFill>
                          <a:effectLst/>
                          <a:latin typeface="+mn-lt"/>
                          <a:ea typeface="+mn-ea"/>
                          <a:cs typeface="+mn-cs"/>
                        </a:rPr>
                        <a:t>Uhr</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zahm</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zähmen</a:t>
                      </a:r>
                      <a:endParaRPr lang="de-DE" sz="2000" b="0" kern="1200" dirty="0">
                        <a:solidFill>
                          <a:schemeClr val="tx1"/>
                        </a:solidFill>
                        <a:effectLst/>
                        <a:latin typeface="+mn-lt"/>
                        <a:ea typeface="+mn-ea"/>
                        <a:cs typeface="+mn-cs"/>
                      </a:endParaRPr>
                    </a:p>
                    <a:p>
                      <a:r>
                        <a:rPr lang="de-DE" sz="2000" b="0" i="1" kern="1200" dirty="0">
                          <a:solidFill>
                            <a:schemeClr val="tx1"/>
                          </a:solidFill>
                          <a:effectLst/>
                          <a:latin typeface="+mn-lt"/>
                          <a:ea typeface="+mn-ea"/>
                          <a:cs typeface="+mn-cs"/>
                        </a:rPr>
                        <a:t>Zahn</a:t>
                      </a:r>
                      <a:endParaRPr lang="de-DE"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297029254"/>
                  </a:ext>
                </a:extLst>
              </a:tr>
            </a:tbl>
          </a:graphicData>
        </a:graphic>
      </p:graphicFrame>
      <p:sp>
        <p:nvSpPr>
          <p:cNvPr id="13" name="Textfeld 12">
            <a:extLst>
              <a:ext uri="{FF2B5EF4-FFF2-40B4-BE49-F238E27FC236}">
                <a16:creationId xmlns:a16="http://schemas.microsoft.com/office/drawing/2014/main" id="{8CF5E45B-E6D1-436C-BECB-E73436EB1F1D}"/>
              </a:ext>
            </a:extLst>
          </p:cNvPr>
          <p:cNvSpPr txBox="1"/>
          <p:nvPr/>
        </p:nvSpPr>
        <p:spPr>
          <a:xfrm>
            <a:off x="558682" y="1283937"/>
            <a:ext cx="9423610" cy="400110"/>
          </a:xfrm>
          <a:prstGeom prst="rect">
            <a:avLst/>
          </a:prstGeom>
          <a:noFill/>
        </p:spPr>
        <p:txBody>
          <a:bodyPr wrap="square" rtlCol="0">
            <a:spAutoFit/>
          </a:bodyPr>
          <a:lstStyle/>
          <a:p>
            <a:r>
              <a:rPr lang="de-DE" sz="2000" dirty="0"/>
              <a:t>1. Ordne die Wörter in die Tabellen unten ein.</a:t>
            </a:r>
          </a:p>
        </p:txBody>
      </p:sp>
      <p:sp>
        <p:nvSpPr>
          <p:cNvPr id="10" name="Textfeld 9">
            <a:extLst>
              <a:ext uri="{FF2B5EF4-FFF2-40B4-BE49-F238E27FC236}">
                <a16:creationId xmlns:a16="http://schemas.microsoft.com/office/drawing/2014/main" id="{B0A3B959-0073-4F18-9031-21677A2232E5}"/>
              </a:ext>
            </a:extLst>
          </p:cNvPr>
          <p:cNvSpPr txBox="1"/>
          <p:nvPr/>
        </p:nvSpPr>
        <p:spPr>
          <a:xfrm>
            <a:off x="473852" y="567052"/>
            <a:ext cx="9496646" cy="430887"/>
          </a:xfrm>
          <a:prstGeom prst="rect">
            <a:avLst/>
          </a:prstGeom>
          <a:noFill/>
        </p:spPr>
        <p:txBody>
          <a:bodyPr wrap="square" rtlCol="0">
            <a:spAutoFit/>
          </a:bodyPr>
          <a:lstStyle/>
          <a:p>
            <a:r>
              <a:rPr lang="de-DE" sz="2200" dirty="0">
                <a:solidFill>
                  <a:schemeClr val="accent2"/>
                </a:solidFill>
              </a:rPr>
              <a:t>Beispiel: &lt;h&gt;-Schreibung Kl. 3/4</a:t>
            </a:r>
          </a:p>
        </p:txBody>
      </p:sp>
      <p:graphicFrame>
        <p:nvGraphicFramePr>
          <p:cNvPr id="12" name="Tabelle 11">
            <a:extLst>
              <a:ext uri="{FF2B5EF4-FFF2-40B4-BE49-F238E27FC236}">
                <a16:creationId xmlns:a16="http://schemas.microsoft.com/office/drawing/2014/main" id="{9F7144F5-5659-46CE-A38B-ACC12740BF83}"/>
              </a:ext>
            </a:extLst>
          </p:cNvPr>
          <p:cNvGraphicFramePr>
            <a:graphicFrameLocks noGrp="1"/>
          </p:cNvGraphicFramePr>
          <p:nvPr>
            <p:extLst>
              <p:ext uri="{D42A27DB-BD31-4B8C-83A1-F6EECF244321}">
                <p14:modId xmlns:p14="http://schemas.microsoft.com/office/powerpoint/2010/main" val="821286099"/>
              </p:ext>
            </p:extLst>
          </p:nvPr>
        </p:nvGraphicFramePr>
        <p:xfrm>
          <a:off x="558682" y="4853156"/>
          <a:ext cx="6185018" cy="841440"/>
        </p:xfrm>
        <a:graphic>
          <a:graphicData uri="http://schemas.openxmlformats.org/drawingml/2006/table">
            <a:tbl>
              <a:tblPr firstRow="1" firstCol="1" bandRow="1">
                <a:tableStyleId>{00A15C55-8517-42AA-B614-E9B94910E393}</a:tableStyleId>
              </a:tblPr>
              <a:tblGrid>
                <a:gridCol w="1570563">
                  <a:extLst>
                    <a:ext uri="{9D8B030D-6E8A-4147-A177-3AD203B41FA5}">
                      <a16:colId xmlns:a16="http://schemas.microsoft.com/office/drawing/2014/main" val="536260433"/>
                    </a:ext>
                  </a:extLst>
                </a:gridCol>
                <a:gridCol w="1570563">
                  <a:extLst>
                    <a:ext uri="{9D8B030D-6E8A-4147-A177-3AD203B41FA5}">
                      <a16:colId xmlns:a16="http://schemas.microsoft.com/office/drawing/2014/main" val="755880279"/>
                    </a:ext>
                  </a:extLst>
                </a:gridCol>
                <a:gridCol w="1521946">
                  <a:extLst>
                    <a:ext uri="{9D8B030D-6E8A-4147-A177-3AD203B41FA5}">
                      <a16:colId xmlns:a16="http://schemas.microsoft.com/office/drawing/2014/main" val="2252511090"/>
                    </a:ext>
                  </a:extLst>
                </a:gridCol>
                <a:gridCol w="1521946">
                  <a:extLst>
                    <a:ext uri="{9D8B030D-6E8A-4147-A177-3AD203B41FA5}">
                      <a16:colId xmlns:a16="http://schemas.microsoft.com/office/drawing/2014/main" val="3511860562"/>
                    </a:ext>
                  </a:extLst>
                </a:gridCol>
              </a:tblGrid>
              <a:tr h="241863">
                <a:tc>
                  <a:txBody>
                    <a:bodyPr/>
                    <a:lstStyle/>
                    <a:p>
                      <a:pPr>
                        <a:lnSpc>
                          <a:spcPct val="107000"/>
                        </a:lnSpc>
                        <a:spcAft>
                          <a:spcPts val="0"/>
                        </a:spcAft>
                      </a:pPr>
                      <a:r>
                        <a:rPr lang="de-DE" sz="1800" b="0" dirty="0">
                          <a:solidFill>
                            <a:schemeClr val="tx1"/>
                          </a:solidFill>
                          <a:effectLst/>
                        </a:rPr>
                        <a:t>hl</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de-DE" sz="1800" b="0" dirty="0">
                          <a:solidFill>
                            <a:schemeClr val="tx1"/>
                          </a:solidFill>
                          <a:effectLst/>
                        </a:rPr>
                        <a:t>hm</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800" b="0" dirty="0" err="1">
                          <a:solidFill>
                            <a:schemeClr val="tx1"/>
                          </a:solidFill>
                          <a:effectLst/>
                        </a:rPr>
                        <a:t>hn</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de-DE" sz="1800" b="0" dirty="0" err="1">
                          <a:solidFill>
                            <a:schemeClr val="tx1"/>
                          </a:solidFill>
                          <a:effectLst/>
                        </a:rPr>
                        <a:t>hr</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708771558"/>
                  </a:ext>
                </a:extLst>
              </a:tr>
              <a:tr h="0">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32085167"/>
                  </a:ext>
                </a:extLst>
              </a:tr>
              <a:tr h="0">
                <a:tc>
                  <a:txBody>
                    <a:bodyPr/>
                    <a:lstStyle/>
                    <a:p>
                      <a:pPr>
                        <a:lnSpc>
                          <a:spcPct val="107000"/>
                        </a:lnSpc>
                        <a:spcAft>
                          <a:spcPts val="0"/>
                        </a:spcAft>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591509444"/>
                  </a:ext>
                </a:extLst>
              </a:tr>
            </a:tbl>
          </a:graphicData>
        </a:graphic>
      </p:graphicFrame>
      <p:sp>
        <p:nvSpPr>
          <p:cNvPr id="2" name="Textfeld 1">
            <a:extLst>
              <a:ext uri="{FF2B5EF4-FFF2-40B4-BE49-F238E27FC236}">
                <a16:creationId xmlns:a16="http://schemas.microsoft.com/office/drawing/2014/main" id="{06C4A288-350B-4C55-87C4-4F53D0D9D1E2}"/>
              </a:ext>
            </a:extLst>
          </p:cNvPr>
          <p:cNvSpPr txBox="1"/>
          <p:nvPr/>
        </p:nvSpPr>
        <p:spPr>
          <a:xfrm>
            <a:off x="558682" y="902970"/>
            <a:ext cx="8310998" cy="400110"/>
          </a:xfrm>
          <a:prstGeom prst="rect">
            <a:avLst/>
          </a:prstGeom>
          <a:noFill/>
        </p:spPr>
        <p:txBody>
          <a:bodyPr wrap="square" rtlCol="0">
            <a:spAutoFit/>
          </a:bodyPr>
          <a:lstStyle/>
          <a:p>
            <a:r>
              <a:rPr lang="de-DE" sz="2000" b="1" dirty="0"/>
              <a:t>Weitere Merkwörter: ein stummer Buchstabe</a:t>
            </a:r>
          </a:p>
        </p:txBody>
      </p:sp>
      <p:sp>
        <p:nvSpPr>
          <p:cNvPr id="3" name="Rechteck 2">
            <a:extLst>
              <a:ext uri="{FF2B5EF4-FFF2-40B4-BE49-F238E27FC236}">
                <a16:creationId xmlns:a16="http://schemas.microsoft.com/office/drawing/2014/main" id="{4CC16ED9-F072-4E59-B31A-CFDDB4CCF3A4}"/>
              </a:ext>
            </a:extLst>
          </p:cNvPr>
          <p:cNvSpPr/>
          <p:nvPr/>
        </p:nvSpPr>
        <p:spPr>
          <a:xfrm>
            <a:off x="462355" y="6127353"/>
            <a:ext cx="7938692" cy="646331"/>
          </a:xfrm>
          <a:prstGeom prst="rect">
            <a:avLst/>
          </a:prstGeom>
        </p:spPr>
        <p:txBody>
          <a:bodyPr wrap="square">
            <a:spAutoFit/>
          </a:bodyPr>
          <a:lstStyle/>
          <a:p>
            <a:r>
              <a:rPr lang="de-DE" dirty="0"/>
              <a:t>3. Finde lustige Sprüche wie: </a:t>
            </a:r>
            <a:r>
              <a:rPr lang="de-DE" i="1" dirty="0"/>
              <a:t>Wer a</a:t>
            </a:r>
            <a:r>
              <a:rPr lang="de-DE" b="1" i="1" u="sng" dirty="0"/>
              <a:t>h</a:t>
            </a:r>
            <a:r>
              <a:rPr lang="de-DE" i="1" dirty="0"/>
              <a:t>nen ohne </a:t>
            </a:r>
            <a:r>
              <a:rPr lang="de-DE" b="1" i="1" u="sng" dirty="0"/>
              <a:t>h</a:t>
            </a:r>
            <a:r>
              <a:rPr lang="de-DE" i="1" dirty="0"/>
              <a:t> schreibt, hat keine A</a:t>
            </a:r>
            <a:r>
              <a:rPr lang="de-DE" b="1" i="1" u="sng" dirty="0"/>
              <a:t>h</a:t>
            </a:r>
            <a:r>
              <a:rPr lang="de-DE" i="1" dirty="0"/>
              <a:t>nung. </a:t>
            </a:r>
            <a:r>
              <a:rPr lang="de-DE" dirty="0"/>
              <a:t>oder: </a:t>
            </a:r>
            <a:r>
              <a:rPr lang="de-DE" i="1" dirty="0"/>
              <a:t>Ein Hu</a:t>
            </a:r>
            <a:r>
              <a:rPr lang="de-DE" b="1" i="1" u="sng" dirty="0"/>
              <a:t>h</a:t>
            </a:r>
            <a:r>
              <a:rPr lang="de-DE" i="1" dirty="0"/>
              <a:t>n ohne </a:t>
            </a:r>
            <a:r>
              <a:rPr lang="de-DE" b="1" i="1" u="sng" dirty="0"/>
              <a:t>h</a:t>
            </a:r>
            <a:r>
              <a:rPr lang="de-DE" i="1" dirty="0"/>
              <a:t> ist wie eine Henne ohne Ei. </a:t>
            </a:r>
            <a:endParaRPr lang="de-DE" dirty="0"/>
          </a:p>
        </p:txBody>
      </p:sp>
    </p:spTree>
    <p:extLst>
      <p:ext uri="{BB962C8B-B14F-4D97-AF65-F5344CB8AC3E}">
        <p14:creationId xmlns:p14="http://schemas.microsoft.com/office/powerpoint/2010/main" val="40245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p:bldP spid="10"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11907-65C9-4930-8029-3985E34D8440}"/>
              </a:ext>
            </a:extLst>
          </p:cNvPr>
          <p:cNvSpPr>
            <a:spLocks noGrp="1"/>
          </p:cNvSpPr>
          <p:nvPr>
            <p:ph type="title"/>
          </p:nvPr>
        </p:nvSpPr>
        <p:spPr>
          <a:xfrm>
            <a:off x="838200" y="365126"/>
            <a:ext cx="10515600" cy="666786"/>
          </a:xfrm>
        </p:spPr>
        <p:txBody>
          <a:bodyPr>
            <a:normAutofit/>
          </a:bodyPr>
          <a:lstStyle/>
          <a:p>
            <a:r>
              <a:rPr lang="de-DE" sz="3200" b="1" dirty="0"/>
              <a:t>Festigungsaufgaben</a:t>
            </a:r>
            <a:r>
              <a:rPr lang="de-DE" sz="3200" dirty="0"/>
              <a:t> (regelgeleitete Schreibungen)</a:t>
            </a:r>
          </a:p>
        </p:txBody>
      </p:sp>
      <p:sp>
        <p:nvSpPr>
          <p:cNvPr id="3" name="Inhaltsplatzhalter 2">
            <a:extLst>
              <a:ext uri="{FF2B5EF4-FFF2-40B4-BE49-F238E27FC236}">
                <a16:creationId xmlns:a16="http://schemas.microsoft.com/office/drawing/2014/main" id="{35275123-DDFA-41D0-A43A-EAD200631B79}"/>
              </a:ext>
            </a:extLst>
          </p:cNvPr>
          <p:cNvSpPr>
            <a:spLocks noGrp="1"/>
          </p:cNvSpPr>
          <p:nvPr>
            <p:ph idx="1"/>
          </p:nvPr>
        </p:nvSpPr>
        <p:spPr>
          <a:xfrm>
            <a:off x="636182" y="1012767"/>
            <a:ext cx="10515600" cy="2576253"/>
          </a:xfrm>
        </p:spPr>
        <p:txBody>
          <a:bodyPr>
            <a:noAutofit/>
          </a:bodyPr>
          <a:lstStyle/>
          <a:p>
            <a:pPr>
              <a:lnSpc>
                <a:spcPct val="120000"/>
              </a:lnSpc>
            </a:pPr>
            <a:r>
              <a:rPr lang="de-DE" sz="2000" b="1" dirty="0"/>
              <a:t>Festigungsaufgaben</a:t>
            </a:r>
            <a:r>
              <a:rPr lang="de-DE" sz="2000" dirty="0"/>
              <a:t> orientieren sich am Rechtschreibstoff und an dem, was davon durch die Erarbeitungsaufgaben erarbeitet wurde. Dabei ist zu unterscheiden, ob nur wiederholt wird oder ob Transfers auf einen zumeist strukturidentischen Stoff verlangt werden. </a:t>
            </a:r>
          </a:p>
          <a:p>
            <a:pPr marL="627063" lvl="1" indent="-361950">
              <a:buNone/>
            </a:pPr>
            <a:r>
              <a:rPr lang="de-DE" sz="2000" dirty="0">
                <a:sym typeface="Wingdings" panose="05000000000000000000" pitchFamily="2" charset="2"/>
              </a:rPr>
              <a:t> 	Festigungsaufgaben führen keinen neuen Unterrichtsinhalt ein.</a:t>
            </a:r>
          </a:p>
          <a:p>
            <a:pPr marL="627063" lvl="1" indent="-361950">
              <a:buNone/>
            </a:pPr>
            <a:r>
              <a:rPr lang="de-DE" sz="2000" dirty="0">
                <a:sym typeface="Wingdings" panose="05000000000000000000" pitchFamily="2" charset="2"/>
              </a:rPr>
              <a:t> 	Gefestigt wird das erforderliche Wissen und Können.</a:t>
            </a:r>
          </a:p>
          <a:p>
            <a:pPr marL="627063" lvl="1" indent="-361950">
              <a:buNone/>
            </a:pPr>
            <a:r>
              <a:rPr lang="de-DE" sz="2000" dirty="0">
                <a:sym typeface="Wingdings" panose="05000000000000000000" pitchFamily="2" charset="2"/>
              </a:rPr>
              <a:t> 	Festigungsaufgaben wiederholen die Aufgabentypen der Erarbeitungsaufgaben.</a:t>
            </a:r>
          </a:p>
          <a:p>
            <a:pPr marL="627063" lvl="1" indent="-361950">
              <a:buNone/>
            </a:pPr>
            <a:r>
              <a:rPr lang="de-DE" sz="2000" dirty="0">
                <a:sym typeface="Wingdings" panose="05000000000000000000" pitchFamily="2" charset="2"/>
              </a:rPr>
              <a:t>Ein besonderer Typ von Festigungsaufgaben sind Korrekturaufgaben.</a:t>
            </a:r>
          </a:p>
        </p:txBody>
      </p:sp>
      <p:sp>
        <p:nvSpPr>
          <p:cNvPr id="5" name="Textfeld 4">
            <a:extLst>
              <a:ext uri="{FF2B5EF4-FFF2-40B4-BE49-F238E27FC236}">
                <a16:creationId xmlns:a16="http://schemas.microsoft.com/office/drawing/2014/main" id="{D6CBA6CD-11E1-498F-9AFB-1892B488606D}"/>
              </a:ext>
            </a:extLst>
          </p:cNvPr>
          <p:cNvSpPr txBox="1"/>
          <p:nvPr/>
        </p:nvSpPr>
        <p:spPr>
          <a:xfrm>
            <a:off x="838200" y="417195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graphicFrame>
        <p:nvGraphicFramePr>
          <p:cNvPr id="6" name="Tabelle 5">
            <a:extLst>
              <a:ext uri="{FF2B5EF4-FFF2-40B4-BE49-F238E27FC236}">
                <a16:creationId xmlns:a16="http://schemas.microsoft.com/office/drawing/2014/main" id="{4C6CB368-C75E-4E60-8E6B-13788F806060}"/>
              </a:ext>
            </a:extLst>
          </p:cNvPr>
          <p:cNvGraphicFramePr>
            <a:graphicFrameLocks noGrp="1"/>
          </p:cNvGraphicFramePr>
          <p:nvPr>
            <p:extLst>
              <p:ext uri="{D42A27DB-BD31-4B8C-83A1-F6EECF244321}">
                <p14:modId xmlns:p14="http://schemas.microsoft.com/office/powerpoint/2010/main" val="3287492905"/>
              </p:ext>
            </p:extLst>
          </p:nvPr>
        </p:nvGraphicFramePr>
        <p:xfrm>
          <a:off x="969010" y="4805540"/>
          <a:ext cx="10182772" cy="430886"/>
        </p:xfrm>
        <a:graphic>
          <a:graphicData uri="http://schemas.openxmlformats.org/drawingml/2006/table">
            <a:tbl>
              <a:tblPr firstRow="1" bandRow="1">
                <a:tableStyleId>{5C22544A-7EE6-4342-B048-85BDC9FD1C3A}</a:tableStyleId>
              </a:tblPr>
              <a:tblGrid>
                <a:gridCol w="1442720">
                  <a:extLst>
                    <a:ext uri="{9D8B030D-6E8A-4147-A177-3AD203B41FA5}">
                      <a16:colId xmlns:a16="http://schemas.microsoft.com/office/drawing/2014/main" val="1734889942"/>
                    </a:ext>
                  </a:extLst>
                </a:gridCol>
                <a:gridCol w="8740052">
                  <a:extLst>
                    <a:ext uri="{9D8B030D-6E8A-4147-A177-3AD203B41FA5}">
                      <a16:colId xmlns:a16="http://schemas.microsoft.com/office/drawing/2014/main" val="2228166976"/>
                    </a:ext>
                  </a:extLst>
                </a:gridCol>
              </a:tblGrid>
              <a:tr h="430886">
                <a:tc>
                  <a:txBody>
                    <a:bodyPr/>
                    <a:lstStyle/>
                    <a:p>
                      <a:r>
                        <a:rPr lang="de-DE" dirty="0"/>
                        <a:t>Rezeptiv</a:t>
                      </a:r>
                    </a:p>
                  </a:txBody>
                  <a:tcPr/>
                </a:tc>
                <a:tc>
                  <a:txBody>
                    <a:bodyPr/>
                    <a:lstStyle/>
                    <a:p>
                      <a:pPr marL="285750" indent="-285750">
                        <a:buFont typeface="Arial" panose="020B0604020202020204" pitchFamily="34" charset="0"/>
                        <a:buChar char="•"/>
                      </a:pPr>
                      <a:r>
                        <a:rPr lang="de-DE" b="0" dirty="0">
                          <a:solidFill>
                            <a:schemeClr val="tx1"/>
                          </a:solidFill>
                        </a:rPr>
                        <a:t>Markiere alle Begleiter. Verbinde Begleiter und begleitetes Wort.</a:t>
                      </a:r>
                    </a:p>
                  </a:txBody>
                  <a:tcPr>
                    <a:solidFill>
                      <a:schemeClr val="accent1">
                        <a:lumMod val="20000"/>
                        <a:lumOff val="80000"/>
                      </a:schemeClr>
                    </a:solidFill>
                  </a:tcPr>
                </a:tc>
                <a:extLst>
                  <a:ext uri="{0D108BD9-81ED-4DB2-BD59-A6C34878D82A}">
                    <a16:rowId xmlns:a16="http://schemas.microsoft.com/office/drawing/2014/main" val="1236459511"/>
                  </a:ext>
                </a:extLst>
              </a:tr>
            </a:tbl>
          </a:graphicData>
        </a:graphic>
      </p:graphicFrame>
      <p:graphicFrame>
        <p:nvGraphicFramePr>
          <p:cNvPr id="7" name="Tabelle 6">
            <a:extLst>
              <a:ext uri="{FF2B5EF4-FFF2-40B4-BE49-F238E27FC236}">
                <a16:creationId xmlns:a16="http://schemas.microsoft.com/office/drawing/2014/main" id="{94A18B7F-D543-4E2B-B2C1-198770ECDABD}"/>
              </a:ext>
            </a:extLst>
          </p:cNvPr>
          <p:cNvGraphicFramePr>
            <a:graphicFrameLocks noGrp="1"/>
          </p:cNvGraphicFramePr>
          <p:nvPr>
            <p:extLst>
              <p:ext uri="{D42A27DB-BD31-4B8C-83A1-F6EECF244321}">
                <p14:modId xmlns:p14="http://schemas.microsoft.com/office/powerpoint/2010/main" val="3635509778"/>
              </p:ext>
            </p:extLst>
          </p:nvPr>
        </p:nvGraphicFramePr>
        <p:xfrm>
          <a:off x="969010" y="5319038"/>
          <a:ext cx="10182772" cy="430886"/>
        </p:xfrm>
        <a:graphic>
          <a:graphicData uri="http://schemas.openxmlformats.org/drawingml/2006/table">
            <a:tbl>
              <a:tblPr firstRow="1" bandRow="1">
                <a:tableStyleId>{5C22544A-7EE6-4342-B048-85BDC9FD1C3A}</a:tableStyleId>
              </a:tblPr>
              <a:tblGrid>
                <a:gridCol w="1442720">
                  <a:extLst>
                    <a:ext uri="{9D8B030D-6E8A-4147-A177-3AD203B41FA5}">
                      <a16:colId xmlns:a16="http://schemas.microsoft.com/office/drawing/2014/main" val="1734889942"/>
                    </a:ext>
                  </a:extLst>
                </a:gridCol>
                <a:gridCol w="8740052">
                  <a:extLst>
                    <a:ext uri="{9D8B030D-6E8A-4147-A177-3AD203B41FA5}">
                      <a16:colId xmlns:a16="http://schemas.microsoft.com/office/drawing/2014/main" val="2228166976"/>
                    </a:ext>
                  </a:extLst>
                </a:gridCol>
              </a:tblGrid>
              <a:tr h="430886">
                <a:tc>
                  <a:txBody>
                    <a:bodyPr/>
                    <a:lstStyle/>
                    <a:p>
                      <a:r>
                        <a:rPr lang="de-DE" dirty="0"/>
                        <a:t>Produktiv</a:t>
                      </a:r>
                    </a:p>
                  </a:txBody>
                  <a:tcPr>
                    <a:solidFill>
                      <a:schemeClr val="accent6">
                        <a:lumMod val="75000"/>
                      </a:schemeClr>
                    </a:solidFill>
                  </a:tcPr>
                </a:tc>
                <a:tc>
                  <a:txBody>
                    <a:bodyPr/>
                    <a:lstStyle/>
                    <a:p>
                      <a:pPr marL="285750" indent="-285750">
                        <a:buFont typeface="Arial" panose="020B0604020202020204" pitchFamily="34" charset="0"/>
                        <a:buChar char="•"/>
                      </a:pPr>
                      <a:r>
                        <a:rPr lang="de-DE" b="0" dirty="0">
                          <a:solidFill>
                            <a:schemeClr val="tx1"/>
                          </a:solidFill>
                        </a:rPr>
                        <a:t>Wähle die richtige Schreibung: </a:t>
                      </a:r>
                      <a:r>
                        <a:rPr lang="de-DE" b="0" i="1" dirty="0">
                          <a:solidFill>
                            <a:schemeClr val="tx1"/>
                          </a:solidFill>
                        </a:rPr>
                        <a:t>mein _____________ (bestes) _______________ (</a:t>
                      </a:r>
                      <a:r>
                        <a:rPr lang="de-DE" b="0" i="1" dirty="0" err="1">
                          <a:solidFill>
                            <a:schemeClr val="tx1"/>
                          </a:solidFill>
                        </a:rPr>
                        <a:t>pferd</a:t>
                      </a:r>
                      <a:r>
                        <a:rPr lang="de-DE" b="0" i="1" dirty="0">
                          <a:solidFill>
                            <a:schemeClr val="tx1"/>
                          </a:solidFill>
                        </a:rPr>
                        <a:t>)</a:t>
                      </a:r>
                      <a:endParaRPr lang="de-DE" b="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236459511"/>
                  </a:ext>
                </a:extLst>
              </a:tr>
            </a:tbl>
          </a:graphicData>
        </a:graphic>
      </p:graphicFrame>
    </p:spTree>
    <p:extLst>
      <p:ext uri="{BB962C8B-B14F-4D97-AF65-F5344CB8AC3E}">
        <p14:creationId xmlns:p14="http://schemas.microsoft.com/office/powerpoint/2010/main" val="18123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81ADE78-BD43-4500-9334-C29E49C6EA9F}"/>
              </a:ext>
            </a:extLst>
          </p:cNvPr>
          <p:cNvSpPr/>
          <p:nvPr/>
        </p:nvSpPr>
        <p:spPr>
          <a:xfrm>
            <a:off x="838200" y="3295234"/>
            <a:ext cx="10420350" cy="1015663"/>
          </a:xfrm>
          <a:prstGeom prst="rect">
            <a:avLst/>
          </a:prstGeom>
        </p:spPr>
        <p:txBody>
          <a:bodyPr wrap="square">
            <a:spAutoFit/>
          </a:bodyPr>
          <a:lstStyle/>
          <a:p>
            <a:pPr marL="498475" indent="-457200">
              <a:lnSpc>
                <a:spcPct val="100000"/>
              </a:lnSpc>
              <a:spcBef>
                <a:spcPts val="0"/>
              </a:spcBef>
              <a:spcAft>
                <a:spcPts val="0"/>
              </a:spcAft>
              <a:buAutoNum type="arabicPeriod"/>
            </a:pPr>
            <a:r>
              <a:rPr lang="de-DE" sz="2000" dirty="0">
                <a:ea typeface="Calibri" panose="020F0502020204030204" pitchFamily="34" charset="0"/>
                <a:cs typeface="Times New Roman" panose="02020603050405020304" pitchFamily="18" charset="0"/>
              </a:rPr>
              <a:t>Suche in dem folgenden Text Wörter mit solchen Endungen und entscheide, wie sie geschrieben werden. </a:t>
            </a:r>
          </a:p>
          <a:p>
            <a:pPr marL="498475" indent="-457200">
              <a:lnSpc>
                <a:spcPct val="100000"/>
              </a:lnSpc>
              <a:spcBef>
                <a:spcPts val="0"/>
              </a:spcBef>
              <a:spcAft>
                <a:spcPts val="0"/>
              </a:spcAft>
              <a:buAutoNum type="arabicPeriod"/>
            </a:pPr>
            <a:r>
              <a:rPr lang="de-DE" sz="2000" dirty="0">
                <a:ea typeface="Calibri" panose="020F0502020204030204" pitchFamily="34" charset="0"/>
                <a:cs typeface="Times New Roman" panose="02020603050405020304" pitchFamily="18" charset="0"/>
              </a:rPr>
              <a:t>Schreibe den Text richtig ab.</a:t>
            </a:r>
          </a:p>
        </p:txBody>
      </p:sp>
      <p:sp>
        <p:nvSpPr>
          <p:cNvPr id="6" name="Rechteck 5">
            <a:extLst>
              <a:ext uri="{FF2B5EF4-FFF2-40B4-BE49-F238E27FC236}">
                <a16:creationId xmlns:a16="http://schemas.microsoft.com/office/drawing/2014/main" id="{92712FE7-D28D-4D17-A5E7-BFA32372E661}"/>
              </a:ext>
            </a:extLst>
          </p:cNvPr>
          <p:cNvSpPr/>
          <p:nvPr/>
        </p:nvSpPr>
        <p:spPr>
          <a:xfrm>
            <a:off x="838200" y="4434523"/>
            <a:ext cx="10420350" cy="1292662"/>
          </a:xfrm>
          <a:prstGeom prst="rect">
            <a:avLst/>
          </a:prstGeom>
          <a:solidFill>
            <a:schemeClr val="accent5">
              <a:lumMod val="40000"/>
              <a:lumOff val="60000"/>
            </a:schemeClr>
          </a:solidFill>
        </p:spPr>
        <p:txBody>
          <a:bodyPr wrap="square">
            <a:spAutoFit/>
          </a:bodyPr>
          <a:lstStyle/>
          <a:p>
            <a:pPr marL="41275" indent="0">
              <a:lnSpc>
                <a:spcPct val="100000"/>
              </a:lnSpc>
              <a:spcBef>
                <a:spcPts val="0"/>
              </a:spcBef>
              <a:spcAft>
                <a:spcPts val="0"/>
              </a:spcAft>
              <a:buNone/>
            </a:pPr>
            <a:r>
              <a:rPr lang="de-DE" sz="2600" dirty="0">
                <a:latin typeface="Gabriola" panose="04040605051002020D02" pitchFamily="82" charset="0"/>
                <a:ea typeface="Calibri" panose="020F0502020204030204" pitchFamily="34" charset="0"/>
                <a:cs typeface="Times New Roman" panose="02020603050405020304" pitchFamily="18" charset="0"/>
              </a:rPr>
              <a:t>Was stand in der </a:t>
            </a:r>
            <a:r>
              <a:rPr lang="de-DE" sz="2600" dirty="0" err="1">
                <a:latin typeface="Gabriola" panose="04040605051002020D02" pitchFamily="82" charset="0"/>
                <a:ea typeface="Calibri" panose="020F0502020204030204" pitchFamily="34" charset="0"/>
                <a:cs typeface="Times New Roman" panose="02020603050405020304" pitchFamily="18" charset="0"/>
              </a:rPr>
              <a:t>zeitung</a:t>
            </a:r>
            <a:r>
              <a:rPr lang="de-DE" sz="2600" dirty="0">
                <a:latin typeface="Gabriola" panose="04040605051002020D02" pitchFamily="82" charset="0"/>
                <a:ea typeface="Calibri" panose="020F0502020204030204" pitchFamily="34" charset="0"/>
                <a:cs typeface="Times New Roman" panose="02020603050405020304" pitchFamily="18" charset="0"/>
              </a:rPr>
              <a:t>? Hast du </a:t>
            </a:r>
            <a:r>
              <a:rPr lang="de-DE" sz="2600" dirty="0" err="1">
                <a:latin typeface="Gabriola" panose="04040605051002020D02" pitchFamily="82" charset="0"/>
                <a:ea typeface="Calibri" panose="020F0502020204030204" pitchFamily="34" charset="0"/>
                <a:cs typeface="Times New Roman" panose="02020603050405020304" pitchFamily="18" charset="0"/>
              </a:rPr>
              <a:t>schwierigkeiten</a:t>
            </a:r>
            <a:r>
              <a:rPr lang="de-DE" sz="2600" dirty="0">
                <a:latin typeface="Gabriola" panose="04040605051002020D02" pitchFamily="82" charset="0"/>
                <a:ea typeface="Calibri" panose="020F0502020204030204" pitchFamily="34" charset="0"/>
                <a:cs typeface="Times New Roman" panose="02020603050405020304" pitchFamily="18" charset="0"/>
              </a:rPr>
              <a:t>, das alles zu verstehen? Du bist aber mutig. Tiere genießen ihre </a:t>
            </a:r>
            <a:r>
              <a:rPr lang="de-DE" sz="2600" dirty="0" err="1">
                <a:latin typeface="Gabriola" panose="04040605051002020D02" pitchFamily="82" charset="0"/>
                <a:ea typeface="Calibri" panose="020F0502020204030204" pitchFamily="34" charset="0"/>
                <a:cs typeface="Times New Roman" panose="02020603050405020304" pitchFamily="18" charset="0"/>
              </a:rPr>
              <a:t>freiheit</a:t>
            </a:r>
            <a:r>
              <a:rPr lang="de-DE" sz="2600" dirty="0">
                <a:latin typeface="Gabriola" panose="04040605051002020D02" pitchFamily="82" charset="0"/>
                <a:ea typeface="Calibri" panose="020F0502020204030204" pitchFamily="34" charset="0"/>
                <a:cs typeface="Times New Roman" panose="02020603050405020304" pitchFamily="18" charset="0"/>
              </a:rPr>
              <a:t>. Stiche können fürchterlich weh tun. Das war eine schlimme </a:t>
            </a:r>
            <a:r>
              <a:rPr lang="de-DE" sz="2600" dirty="0" err="1">
                <a:latin typeface="Gabriola" panose="04040605051002020D02" pitchFamily="82" charset="0"/>
                <a:ea typeface="Calibri" panose="020F0502020204030204" pitchFamily="34" charset="0"/>
                <a:cs typeface="Times New Roman" panose="02020603050405020304" pitchFamily="18" charset="0"/>
              </a:rPr>
              <a:t>beleidigung</a:t>
            </a:r>
            <a:r>
              <a:rPr lang="de-DE" sz="2600" dirty="0">
                <a:latin typeface="Gabriola" panose="04040605051002020D02" pitchFamily="82" charset="0"/>
                <a:ea typeface="Calibri" panose="020F0502020204030204" pitchFamily="34" charset="0"/>
                <a:cs typeface="Times New Roman" panose="02020603050405020304" pitchFamily="18" charset="0"/>
              </a:rPr>
              <a:t>. Das ist eine englische </a:t>
            </a:r>
            <a:r>
              <a:rPr lang="de-DE" sz="2600" dirty="0" err="1">
                <a:latin typeface="Gabriola" panose="04040605051002020D02" pitchFamily="82" charset="0"/>
                <a:ea typeface="Calibri" panose="020F0502020204030204" pitchFamily="34" charset="0"/>
                <a:cs typeface="Times New Roman" panose="02020603050405020304" pitchFamily="18" charset="0"/>
              </a:rPr>
              <a:t>wendung</a:t>
            </a:r>
            <a:r>
              <a:rPr lang="de-DE" sz="2600" dirty="0">
                <a:latin typeface="Gabriola" panose="04040605051002020D02" pitchFamily="82" charset="0"/>
                <a:ea typeface="Calibri" panose="020F0502020204030204" pitchFamily="34" charset="0"/>
                <a:cs typeface="Times New Roman" panose="02020603050405020304" pitchFamily="18" charset="0"/>
              </a:rPr>
              <a:t>.</a:t>
            </a:r>
          </a:p>
        </p:txBody>
      </p:sp>
      <p:sp>
        <p:nvSpPr>
          <p:cNvPr id="7" name="Titel 1">
            <a:extLst>
              <a:ext uri="{FF2B5EF4-FFF2-40B4-BE49-F238E27FC236}">
                <a16:creationId xmlns:a16="http://schemas.microsoft.com/office/drawing/2014/main" id="{0A3ED869-C46A-4492-81B5-121BA05D9257}"/>
              </a:ext>
            </a:extLst>
          </p:cNvPr>
          <p:cNvSpPr>
            <a:spLocks noGrp="1"/>
          </p:cNvSpPr>
          <p:nvPr>
            <p:ph type="title"/>
          </p:nvPr>
        </p:nvSpPr>
        <p:spPr>
          <a:xfrm>
            <a:off x="838200" y="365126"/>
            <a:ext cx="10515600" cy="666786"/>
          </a:xfrm>
        </p:spPr>
        <p:txBody>
          <a:bodyPr>
            <a:normAutofit/>
          </a:bodyPr>
          <a:lstStyle/>
          <a:p>
            <a:r>
              <a:rPr lang="de-DE" sz="3200" b="1" dirty="0"/>
              <a:t>Festigungsaufgaben</a:t>
            </a:r>
            <a:r>
              <a:rPr lang="de-DE" sz="3200" dirty="0"/>
              <a:t> (regelgeleitete Schreibungen)</a:t>
            </a:r>
          </a:p>
        </p:txBody>
      </p:sp>
      <p:sp>
        <p:nvSpPr>
          <p:cNvPr id="8" name="Rechteck 7">
            <a:extLst>
              <a:ext uri="{FF2B5EF4-FFF2-40B4-BE49-F238E27FC236}">
                <a16:creationId xmlns:a16="http://schemas.microsoft.com/office/drawing/2014/main" id="{9A141437-D22C-4A81-A978-4FEDD85E5978}"/>
              </a:ext>
            </a:extLst>
          </p:cNvPr>
          <p:cNvSpPr/>
          <p:nvPr/>
        </p:nvSpPr>
        <p:spPr>
          <a:xfrm>
            <a:off x="838200" y="1501853"/>
            <a:ext cx="8431530" cy="1323439"/>
          </a:xfrm>
          <a:prstGeom prst="rect">
            <a:avLst/>
          </a:prstGeom>
        </p:spPr>
        <p:txBody>
          <a:bodyPr wrap="square">
            <a:spAutoFit/>
          </a:bodyPr>
          <a:lstStyle/>
          <a:p>
            <a:pPr marL="41275" indent="0">
              <a:lnSpc>
                <a:spcPct val="100000"/>
              </a:lnSpc>
              <a:spcBef>
                <a:spcPts val="0"/>
              </a:spcBef>
              <a:spcAft>
                <a:spcPts val="0"/>
              </a:spcAft>
              <a:buNone/>
            </a:pPr>
            <a:r>
              <a:rPr lang="de-DE" sz="2000" dirty="0">
                <a:ea typeface="Calibri" panose="020F0502020204030204" pitchFamily="34" charset="0"/>
                <a:cs typeface="Times New Roman" panose="02020603050405020304" pitchFamily="18" charset="0"/>
              </a:rPr>
              <a:t>Manchen Wörtern kann man sofort ansehen, dass sie großgeschrieben werden, </a:t>
            </a:r>
          </a:p>
          <a:p>
            <a:pPr marL="41275" indent="0">
              <a:lnSpc>
                <a:spcPct val="100000"/>
              </a:lnSpc>
              <a:spcBef>
                <a:spcPts val="0"/>
              </a:spcBef>
              <a:spcAft>
                <a:spcPts val="0"/>
              </a:spcAft>
              <a:buNone/>
            </a:pPr>
            <a:r>
              <a:rPr lang="de-DE" sz="2000" dirty="0">
                <a:ea typeface="Calibri" panose="020F0502020204030204" pitchFamily="34" charset="0"/>
                <a:cs typeface="Times New Roman" panose="02020603050405020304" pitchFamily="18" charset="0"/>
              </a:rPr>
              <a:t>das sind solche auf -</a:t>
            </a:r>
            <a:r>
              <a:rPr lang="de-DE" sz="2000" dirty="0" err="1">
                <a:solidFill>
                  <a:srgbClr val="00B050"/>
                </a:solidFill>
                <a:ea typeface="Calibri" panose="020F0502020204030204" pitchFamily="34" charset="0"/>
                <a:cs typeface="Times New Roman" panose="02020603050405020304" pitchFamily="18" charset="0"/>
              </a:rPr>
              <a:t>ung</a:t>
            </a:r>
            <a:r>
              <a:rPr lang="de-DE" sz="2000" dirty="0">
                <a:ea typeface="Calibri" panose="020F0502020204030204" pitchFamily="34" charset="0"/>
                <a:cs typeface="Times New Roman" panose="02020603050405020304" pitchFamily="18" charset="0"/>
              </a:rPr>
              <a:t>, -</a:t>
            </a:r>
            <a:r>
              <a:rPr lang="de-DE" sz="2000" dirty="0" err="1">
                <a:solidFill>
                  <a:srgbClr val="00B050"/>
                </a:solidFill>
                <a:ea typeface="Calibri" panose="020F0502020204030204" pitchFamily="34" charset="0"/>
                <a:cs typeface="Times New Roman" panose="02020603050405020304" pitchFamily="18" charset="0"/>
              </a:rPr>
              <a:t>heit</a:t>
            </a:r>
            <a:r>
              <a:rPr lang="de-DE" sz="2000" dirty="0">
                <a:ea typeface="Calibri" panose="020F0502020204030204" pitchFamily="34" charset="0"/>
                <a:cs typeface="Times New Roman" panose="02020603050405020304" pitchFamily="18" charset="0"/>
              </a:rPr>
              <a:t>, und -</a:t>
            </a:r>
            <a:r>
              <a:rPr lang="de-DE" sz="2000" dirty="0" err="1">
                <a:solidFill>
                  <a:srgbClr val="00B050"/>
                </a:solidFill>
                <a:ea typeface="Calibri" panose="020F0502020204030204" pitchFamily="34" charset="0"/>
                <a:cs typeface="Times New Roman" panose="02020603050405020304" pitchFamily="18" charset="0"/>
              </a:rPr>
              <a:t>keit</a:t>
            </a:r>
            <a:r>
              <a:rPr lang="de-DE" sz="2000" dirty="0">
                <a:ea typeface="Calibri" panose="020F0502020204030204" pitchFamily="34" charset="0"/>
                <a:cs typeface="Times New Roman" panose="02020603050405020304" pitchFamily="18" charset="0"/>
              </a:rPr>
              <a:t>.</a:t>
            </a:r>
          </a:p>
          <a:p>
            <a:pPr marL="41275" indent="0">
              <a:lnSpc>
                <a:spcPct val="100000"/>
              </a:lnSpc>
              <a:spcBef>
                <a:spcPts val="0"/>
              </a:spcBef>
              <a:spcAft>
                <a:spcPts val="0"/>
              </a:spcAft>
              <a:buNone/>
            </a:pPr>
            <a:r>
              <a:rPr lang="de-DE" sz="2000" dirty="0">
                <a:ea typeface="Calibri" panose="020F0502020204030204" pitchFamily="34" charset="0"/>
                <a:cs typeface="Times New Roman" panose="02020603050405020304" pitchFamily="18" charset="0"/>
              </a:rPr>
              <a:t>Anderen kann man ansehen, dass sie kleingeschrieben werden. </a:t>
            </a:r>
          </a:p>
          <a:p>
            <a:pPr marL="41275" indent="0">
              <a:lnSpc>
                <a:spcPct val="100000"/>
              </a:lnSpc>
              <a:spcBef>
                <a:spcPts val="0"/>
              </a:spcBef>
              <a:spcAft>
                <a:spcPts val="0"/>
              </a:spcAft>
              <a:buNone/>
            </a:pPr>
            <a:r>
              <a:rPr lang="de-DE" sz="2000" dirty="0">
                <a:ea typeface="Calibri" panose="020F0502020204030204" pitchFamily="34" charset="0"/>
                <a:cs typeface="Times New Roman" panose="02020603050405020304" pitchFamily="18" charset="0"/>
              </a:rPr>
              <a:t>Das sind Wörter auf </a:t>
            </a:r>
            <a:r>
              <a:rPr lang="de-DE" sz="2000" dirty="0">
                <a:solidFill>
                  <a:srgbClr val="00B050"/>
                </a:solidFill>
                <a:ea typeface="Calibri" panose="020F0502020204030204" pitchFamily="34" charset="0"/>
                <a:cs typeface="Times New Roman" panose="02020603050405020304" pitchFamily="18" charset="0"/>
              </a:rPr>
              <a:t>-</a:t>
            </a:r>
            <a:r>
              <a:rPr lang="de-DE" sz="2000" dirty="0" err="1">
                <a:solidFill>
                  <a:srgbClr val="00B050"/>
                </a:solidFill>
                <a:ea typeface="Calibri" panose="020F0502020204030204" pitchFamily="34" charset="0"/>
                <a:cs typeface="Times New Roman" panose="02020603050405020304" pitchFamily="18" charset="0"/>
              </a:rPr>
              <a:t>lich</a:t>
            </a:r>
            <a:r>
              <a:rPr lang="de-DE" sz="2000" dirty="0">
                <a:ea typeface="Calibri" panose="020F0502020204030204" pitchFamily="34" charset="0"/>
                <a:cs typeface="Times New Roman" panose="02020603050405020304" pitchFamily="18" charset="0"/>
              </a:rPr>
              <a:t>,</a:t>
            </a:r>
            <a:r>
              <a:rPr lang="de-DE" sz="2000" dirty="0">
                <a:solidFill>
                  <a:srgbClr val="00B050"/>
                </a:solidFill>
                <a:ea typeface="Calibri" panose="020F0502020204030204" pitchFamily="34" charset="0"/>
                <a:cs typeface="Times New Roman" panose="02020603050405020304" pitchFamily="18" charset="0"/>
              </a:rPr>
              <a:t> -bar</a:t>
            </a:r>
            <a:r>
              <a:rPr lang="de-DE" sz="2000" dirty="0">
                <a:ea typeface="Calibri" panose="020F0502020204030204" pitchFamily="34" charset="0"/>
                <a:cs typeface="Times New Roman" panose="02020603050405020304" pitchFamily="18" charset="0"/>
              </a:rPr>
              <a:t>,</a:t>
            </a:r>
            <a:r>
              <a:rPr lang="de-DE" sz="2000" dirty="0">
                <a:solidFill>
                  <a:srgbClr val="00B050"/>
                </a:solidFill>
                <a:ea typeface="Calibri" panose="020F0502020204030204" pitchFamily="34" charset="0"/>
                <a:cs typeface="Times New Roman" panose="02020603050405020304" pitchFamily="18" charset="0"/>
              </a:rPr>
              <a:t> -sam</a:t>
            </a:r>
            <a:r>
              <a:rPr lang="de-DE" sz="2000" dirty="0">
                <a:ea typeface="Calibri" panose="020F0502020204030204" pitchFamily="34" charset="0"/>
                <a:cs typeface="Times New Roman" panose="02020603050405020304" pitchFamily="18" charset="0"/>
              </a:rPr>
              <a:t>,</a:t>
            </a:r>
            <a:r>
              <a:rPr lang="de-DE" sz="2000" dirty="0">
                <a:solidFill>
                  <a:srgbClr val="00B050"/>
                </a:solidFill>
                <a:ea typeface="Calibri" panose="020F0502020204030204" pitchFamily="34" charset="0"/>
                <a:cs typeface="Times New Roman" panose="02020603050405020304" pitchFamily="18" charset="0"/>
              </a:rPr>
              <a:t> -</a:t>
            </a:r>
            <a:r>
              <a:rPr lang="de-DE" sz="2000" dirty="0" err="1">
                <a:solidFill>
                  <a:srgbClr val="00B050"/>
                </a:solidFill>
                <a:ea typeface="Calibri" panose="020F0502020204030204" pitchFamily="34" charset="0"/>
                <a:cs typeface="Times New Roman" panose="02020603050405020304" pitchFamily="18" charset="0"/>
              </a:rPr>
              <a:t>ig</a:t>
            </a:r>
            <a:r>
              <a:rPr lang="de-DE" sz="2000" dirty="0">
                <a:ea typeface="Calibri" panose="020F0502020204030204" pitchFamily="34" charset="0"/>
                <a:cs typeface="Times New Roman" panose="02020603050405020304" pitchFamily="18" charset="0"/>
              </a:rPr>
              <a:t>,</a:t>
            </a:r>
            <a:r>
              <a:rPr lang="de-DE" sz="2000" dirty="0">
                <a:solidFill>
                  <a:srgbClr val="00B050"/>
                </a:solidFill>
                <a:ea typeface="Calibri" panose="020F0502020204030204" pitchFamily="34" charset="0"/>
                <a:cs typeface="Times New Roman" panose="02020603050405020304" pitchFamily="18" charset="0"/>
              </a:rPr>
              <a:t> -</a:t>
            </a:r>
            <a:r>
              <a:rPr lang="de-DE" sz="2000" dirty="0" err="1">
                <a:solidFill>
                  <a:srgbClr val="00B050"/>
                </a:solidFill>
                <a:ea typeface="Calibri" panose="020F0502020204030204" pitchFamily="34" charset="0"/>
                <a:cs typeface="Times New Roman" panose="02020603050405020304" pitchFamily="18" charset="0"/>
              </a:rPr>
              <a:t>isch</a:t>
            </a:r>
            <a:r>
              <a:rPr lang="de-DE" sz="2000" dirty="0">
                <a:ea typeface="Calibri" panose="020F0502020204030204" pitchFamily="34" charset="0"/>
                <a:cs typeface="Times New Roman" panose="02020603050405020304" pitchFamily="18" charset="0"/>
              </a:rPr>
              <a:t>.</a:t>
            </a:r>
          </a:p>
        </p:txBody>
      </p:sp>
      <p:sp>
        <p:nvSpPr>
          <p:cNvPr id="9" name="Textfeld 8">
            <a:extLst>
              <a:ext uri="{FF2B5EF4-FFF2-40B4-BE49-F238E27FC236}">
                <a16:creationId xmlns:a16="http://schemas.microsoft.com/office/drawing/2014/main" id="{9EEBC3E0-AA1A-43A7-B739-EBCE934B4BFF}"/>
              </a:ext>
            </a:extLst>
          </p:cNvPr>
          <p:cNvSpPr txBox="1"/>
          <p:nvPr/>
        </p:nvSpPr>
        <p:spPr>
          <a:xfrm>
            <a:off x="9669780" y="1424908"/>
            <a:ext cx="2366010" cy="1477328"/>
          </a:xfrm>
          <a:prstGeom prst="rect">
            <a:avLst/>
          </a:prstGeom>
          <a:solidFill>
            <a:schemeClr val="accent4">
              <a:lumMod val="40000"/>
              <a:lumOff val="60000"/>
            </a:schemeClr>
          </a:solidFill>
        </p:spPr>
        <p:txBody>
          <a:bodyPr wrap="square" rtlCol="0">
            <a:spAutoFit/>
          </a:bodyPr>
          <a:lstStyle/>
          <a:p>
            <a:r>
              <a:rPr lang="de-DE" dirty="0"/>
              <a:t>Vorgegebenes Wissen. Um dieses Wissen zu festigen könnte auch eine eigene Aufgabe gestellt werden.</a:t>
            </a:r>
          </a:p>
        </p:txBody>
      </p:sp>
      <p:sp>
        <p:nvSpPr>
          <p:cNvPr id="10" name="Textfeld 9">
            <a:extLst>
              <a:ext uri="{FF2B5EF4-FFF2-40B4-BE49-F238E27FC236}">
                <a16:creationId xmlns:a16="http://schemas.microsoft.com/office/drawing/2014/main" id="{C49AC7BF-4897-4376-9BD9-A78C03C09403}"/>
              </a:ext>
            </a:extLst>
          </p:cNvPr>
          <p:cNvSpPr txBox="1"/>
          <p:nvPr/>
        </p:nvSpPr>
        <p:spPr>
          <a:xfrm>
            <a:off x="838200" y="94734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spTree>
    <p:extLst>
      <p:ext uri="{BB962C8B-B14F-4D97-AF65-F5344CB8AC3E}">
        <p14:creationId xmlns:p14="http://schemas.microsoft.com/office/powerpoint/2010/main" val="36285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9A521-AD64-431B-A5E9-666BCCF99A16}"/>
              </a:ext>
            </a:extLst>
          </p:cNvPr>
          <p:cNvSpPr>
            <a:spLocks noGrp="1"/>
          </p:cNvSpPr>
          <p:nvPr>
            <p:ph type="title"/>
          </p:nvPr>
        </p:nvSpPr>
        <p:spPr>
          <a:xfrm>
            <a:off x="715647" y="351328"/>
            <a:ext cx="10515600" cy="559908"/>
          </a:xfrm>
        </p:spPr>
        <p:txBody>
          <a:bodyPr>
            <a:normAutofit/>
          </a:bodyPr>
          <a:lstStyle/>
          <a:p>
            <a:r>
              <a:rPr lang="de-DE" sz="3000" b="1" dirty="0"/>
              <a:t>Festigungsaufgaben</a:t>
            </a:r>
            <a:r>
              <a:rPr lang="de-DE" sz="3000" dirty="0"/>
              <a:t>: Korrekturaufgaben</a:t>
            </a:r>
          </a:p>
        </p:txBody>
      </p:sp>
      <p:grpSp>
        <p:nvGrpSpPr>
          <p:cNvPr id="4" name="Gruppierung 1">
            <a:extLst>
              <a:ext uri="{FF2B5EF4-FFF2-40B4-BE49-F238E27FC236}">
                <a16:creationId xmlns:a16="http://schemas.microsoft.com/office/drawing/2014/main" id="{D9599422-0130-409A-BD11-6D0D10EE2CE3}"/>
              </a:ext>
            </a:extLst>
          </p:cNvPr>
          <p:cNvGrpSpPr/>
          <p:nvPr/>
        </p:nvGrpSpPr>
        <p:grpSpPr>
          <a:xfrm>
            <a:off x="715647" y="1375501"/>
            <a:ext cx="10760705" cy="4311766"/>
            <a:chOff x="611560" y="2276872"/>
            <a:chExt cx="8064896" cy="3405429"/>
          </a:xfrm>
        </p:grpSpPr>
        <p:sp>
          <p:nvSpPr>
            <p:cNvPr id="5" name="Textfeld 4">
              <a:extLst>
                <a:ext uri="{FF2B5EF4-FFF2-40B4-BE49-F238E27FC236}">
                  <a16:creationId xmlns:a16="http://schemas.microsoft.com/office/drawing/2014/main" id="{515F58F2-EED1-4381-A33C-8010EFE452D7}"/>
                </a:ext>
              </a:extLst>
            </p:cNvPr>
            <p:cNvSpPr txBox="1"/>
            <p:nvPr/>
          </p:nvSpPr>
          <p:spPr>
            <a:xfrm>
              <a:off x="611560" y="2276872"/>
              <a:ext cx="8064896" cy="1893100"/>
            </a:xfrm>
            <a:prstGeom prst="rect">
              <a:avLst/>
            </a:prstGeom>
            <a:noFill/>
          </p:spPr>
          <p:txBody>
            <a:bodyPr wrap="square" rtlCol="0">
              <a:spAutoFit/>
            </a:bodyPr>
            <a:lstStyle/>
            <a:p>
              <a:pPr>
                <a:lnSpc>
                  <a:spcPct val="120000"/>
                </a:lnSpc>
              </a:pPr>
              <a:r>
                <a:rPr lang="de-DE" dirty="0">
                  <a:latin typeface="+mj-lt"/>
                  <a:cs typeface="Arial"/>
                </a:rPr>
                <a:t>Im folgenden Text sind 10 Wörter falsch geschrieben. </a:t>
              </a:r>
            </a:p>
            <a:p>
              <a:pPr marL="342900" indent="-342900">
                <a:lnSpc>
                  <a:spcPct val="120000"/>
                </a:lnSpc>
                <a:buFont typeface="+mj-lt"/>
                <a:buAutoNum type="arabicPeriod"/>
              </a:pPr>
              <a:r>
                <a:rPr lang="de-DE" dirty="0">
                  <a:latin typeface="+mj-lt"/>
                  <a:cs typeface="Arial"/>
                </a:rPr>
                <a:t>Unterstreiche alle Hinweise, die auf die richtige Schreibung hindeuten: </a:t>
              </a:r>
              <a:br>
                <a:rPr lang="de-DE" dirty="0">
                  <a:latin typeface="+mj-lt"/>
                  <a:cs typeface="Arial"/>
                </a:rPr>
              </a:br>
              <a:r>
                <a:rPr lang="de-DE" dirty="0">
                  <a:latin typeface="+mj-lt"/>
                  <a:cs typeface="Arial"/>
                </a:rPr>
                <a:t>a) Nachbausteine wie </a:t>
              </a:r>
              <a:r>
                <a:rPr lang="de-DE" i="1" dirty="0">
                  <a:latin typeface="+mj-lt"/>
                  <a:cs typeface="Arial"/>
                </a:rPr>
                <a:t>-</a:t>
              </a:r>
              <a:r>
                <a:rPr lang="de-DE" i="1" dirty="0" err="1">
                  <a:latin typeface="+mj-lt"/>
                  <a:cs typeface="Arial"/>
                </a:rPr>
                <a:t>ig</a:t>
              </a:r>
              <a:r>
                <a:rPr lang="de-DE" i="1" dirty="0">
                  <a:latin typeface="+mj-lt"/>
                  <a:cs typeface="Arial"/>
                </a:rPr>
                <a:t> </a:t>
              </a:r>
              <a:r>
                <a:rPr lang="de-DE" dirty="0">
                  <a:latin typeface="+mj-lt"/>
                  <a:cs typeface="Arial"/>
                </a:rPr>
                <a:t>oder</a:t>
              </a:r>
              <a:r>
                <a:rPr lang="de-DE" i="1" dirty="0">
                  <a:latin typeface="+mj-lt"/>
                  <a:cs typeface="Arial"/>
                </a:rPr>
                <a:t> -</a:t>
              </a:r>
              <a:r>
                <a:rPr lang="de-DE" i="1" dirty="0" err="1">
                  <a:latin typeface="+mj-lt"/>
                  <a:cs typeface="Arial"/>
                </a:rPr>
                <a:t>igkeit</a:t>
              </a:r>
              <a:r>
                <a:rPr lang="de-DE" i="1" dirty="0">
                  <a:latin typeface="+mj-lt"/>
                  <a:cs typeface="Arial"/>
                </a:rPr>
                <a:t> </a:t>
              </a:r>
              <a:r>
                <a:rPr lang="de-DE" dirty="0">
                  <a:latin typeface="+mj-lt"/>
                  <a:cs typeface="Arial"/>
                </a:rPr>
                <a:t>oder</a:t>
              </a:r>
              <a:r>
                <a:rPr lang="de-DE" i="1" dirty="0">
                  <a:latin typeface="+mj-lt"/>
                  <a:cs typeface="Arial"/>
                </a:rPr>
                <a:t> </a:t>
              </a:r>
              <a:br>
                <a:rPr lang="de-DE" dirty="0">
                  <a:latin typeface="+mj-lt"/>
                  <a:cs typeface="Arial"/>
                </a:rPr>
              </a:br>
              <a:r>
                <a:rPr lang="de-DE" dirty="0">
                  <a:latin typeface="+mj-lt"/>
                  <a:cs typeface="Arial"/>
                </a:rPr>
                <a:t>b) Begleiter zusammen mit dem begleiteten Wort.</a:t>
              </a:r>
            </a:p>
            <a:p>
              <a:pPr marL="342900" indent="-342900">
                <a:lnSpc>
                  <a:spcPct val="120000"/>
                </a:lnSpc>
                <a:buFont typeface="+mj-lt"/>
                <a:buAutoNum type="arabicPeriod"/>
              </a:pPr>
              <a:r>
                <a:rPr lang="de-DE" dirty="0">
                  <a:latin typeface="+mj-lt"/>
                  <a:cs typeface="Arial"/>
                </a:rPr>
                <a:t>Erinnere dich: Wörter mit -</a:t>
              </a:r>
              <a:r>
                <a:rPr lang="de-DE" dirty="0" err="1">
                  <a:latin typeface="+mj-lt"/>
                  <a:cs typeface="Arial"/>
                </a:rPr>
                <a:t>ig</a:t>
              </a:r>
              <a:r>
                <a:rPr lang="de-DE" dirty="0">
                  <a:latin typeface="+mj-lt"/>
                  <a:cs typeface="Arial"/>
                </a:rPr>
                <a:t>, -</a:t>
              </a:r>
              <a:r>
                <a:rPr lang="de-DE" dirty="0" err="1">
                  <a:latin typeface="+mj-lt"/>
                  <a:cs typeface="Arial"/>
                </a:rPr>
                <a:t>isch</a:t>
              </a:r>
              <a:r>
                <a:rPr lang="de-DE" dirty="0">
                  <a:latin typeface="+mj-lt"/>
                  <a:cs typeface="Arial"/>
                </a:rPr>
                <a:t>, -</a:t>
              </a:r>
              <a:r>
                <a:rPr lang="de-DE" dirty="0" err="1">
                  <a:latin typeface="+mj-lt"/>
                  <a:cs typeface="Arial"/>
                </a:rPr>
                <a:t>lich</a:t>
              </a:r>
              <a:r>
                <a:rPr lang="de-DE" dirty="0">
                  <a:latin typeface="+mj-lt"/>
                  <a:cs typeface="Arial"/>
                </a:rPr>
                <a:t>, -sam, -bar schreibt man __________________.</a:t>
              </a:r>
              <a:br>
                <a:rPr lang="de-DE" dirty="0">
                  <a:latin typeface="+mj-lt"/>
                  <a:cs typeface="Arial"/>
                </a:rPr>
              </a:br>
              <a:r>
                <a:rPr lang="de-DE" dirty="0">
                  <a:latin typeface="+mj-lt"/>
                  <a:cs typeface="Arial"/>
                </a:rPr>
                <a:t>                          Wörter, die einen Begleiter haben, schreibt man ____________________.</a:t>
              </a:r>
            </a:p>
            <a:p>
              <a:pPr marL="342900" indent="-342900">
                <a:lnSpc>
                  <a:spcPct val="120000"/>
                </a:lnSpc>
                <a:buFont typeface="+mj-lt"/>
                <a:buAutoNum type="arabicPeriod"/>
              </a:pPr>
              <a:r>
                <a:rPr lang="de-DE" dirty="0">
                  <a:latin typeface="+mj-lt"/>
                  <a:cs typeface="Arial"/>
                </a:rPr>
                <a:t>Schreibe den Text verbessert ab.</a:t>
              </a:r>
            </a:p>
          </p:txBody>
        </p:sp>
        <p:sp>
          <p:nvSpPr>
            <p:cNvPr id="6" name="Textfeld 5">
              <a:extLst>
                <a:ext uri="{FF2B5EF4-FFF2-40B4-BE49-F238E27FC236}">
                  <a16:creationId xmlns:a16="http://schemas.microsoft.com/office/drawing/2014/main" id="{0436C9B8-5D67-48C4-8FCB-8A25B10BC91D}"/>
                </a:ext>
              </a:extLst>
            </p:cNvPr>
            <p:cNvSpPr txBox="1"/>
            <p:nvPr/>
          </p:nvSpPr>
          <p:spPr>
            <a:xfrm>
              <a:off x="675002" y="4296736"/>
              <a:ext cx="7632848" cy="1385565"/>
            </a:xfrm>
            <a:prstGeom prst="rect">
              <a:avLst/>
            </a:prstGeom>
            <a:solidFill>
              <a:schemeClr val="accent1">
                <a:lumMod val="20000"/>
                <a:lumOff val="80000"/>
              </a:schemeClr>
            </a:solidFill>
          </p:spPr>
          <p:txBody>
            <a:bodyPr wrap="square" rtlCol="0">
              <a:spAutoFit/>
            </a:bodyPr>
            <a:lstStyle/>
            <a:p>
              <a:r>
                <a:rPr lang="de-DE" dirty="0">
                  <a:latin typeface="+mj-lt"/>
                  <a:cs typeface="Arial"/>
                </a:rPr>
                <a:t>Unser neuer Hund</a:t>
              </a:r>
            </a:p>
            <a:p>
              <a:r>
                <a:rPr lang="de-DE" dirty="0">
                  <a:latin typeface="+mj-lt"/>
                  <a:cs typeface="Arial"/>
                </a:rPr>
                <a:t>Ostern bekamen wir einen neuen </a:t>
              </a:r>
              <a:r>
                <a:rPr lang="de-DE" dirty="0" err="1">
                  <a:solidFill>
                    <a:srgbClr val="FF0000"/>
                  </a:solidFill>
                  <a:latin typeface="+mj-lt"/>
                  <a:cs typeface="Arial"/>
                </a:rPr>
                <a:t>hund</a:t>
              </a:r>
              <a:r>
                <a:rPr lang="de-DE" dirty="0">
                  <a:latin typeface="+mj-lt"/>
                  <a:cs typeface="Arial"/>
                </a:rPr>
                <a:t>. Er war noch ziemlich jung und klein. Am Anfang jammerte er etwas, aber er machte keine </a:t>
              </a:r>
              <a:r>
                <a:rPr lang="de-DE" dirty="0" err="1">
                  <a:solidFill>
                    <a:srgbClr val="FF0000"/>
                  </a:solidFill>
                  <a:latin typeface="+mj-lt"/>
                  <a:cs typeface="Arial"/>
                </a:rPr>
                <a:t>schwierigkeiten</a:t>
              </a:r>
              <a:r>
                <a:rPr lang="de-DE" dirty="0">
                  <a:latin typeface="+mj-lt"/>
                  <a:cs typeface="Arial"/>
                </a:rPr>
                <a:t>. Er wollte </a:t>
              </a:r>
              <a:r>
                <a:rPr lang="de-DE" dirty="0">
                  <a:solidFill>
                    <a:srgbClr val="FF0000"/>
                  </a:solidFill>
                  <a:latin typeface="+mj-lt"/>
                  <a:cs typeface="Arial"/>
                </a:rPr>
                <a:t>Ständig</a:t>
              </a:r>
              <a:r>
                <a:rPr lang="de-DE" dirty="0">
                  <a:latin typeface="+mj-lt"/>
                  <a:cs typeface="Arial"/>
                </a:rPr>
                <a:t> fressen. Ich wusste, dass alle </a:t>
              </a:r>
              <a:r>
                <a:rPr lang="de-DE" dirty="0" err="1">
                  <a:solidFill>
                    <a:srgbClr val="FF0000"/>
                  </a:solidFill>
                  <a:latin typeface="+mj-lt"/>
                  <a:cs typeface="Arial"/>
                </a:rPr>
                <a:t>hunde</a:t>
              </a:r>
              <a:r>
                <a:rPr lang="de-DE" dirty="0">
                  <a:latin typeface="+mj-lt"/>
                  <a:cs typeface="Arial"/>
                </a:rPr>
                <a:t> immer ein sauberes </a:t>
              </a:r>
              <a:r>
                <a:rPr lang="de-DE" dirty="0" err="1">
                  <a:solidFill>
                    <a:srgbClr val="FF0000"/>
                  </a:solidFill>
                  <a:latin typeface="+mj-lt"/>
                  <a:cs typeface="Arial"/>
                </a:rPr>
                <a:t>wasser</a:t>
              </a:r>
              <a:r>
                <a:rPr lang="de-DE" dirty="0">
                  <a:latin typeface="+mj-lt"/>
                  <a:cs typeface="Arial"/>
                </a:rPr>
                <a:t> und ein richtiges </a:t>
              </a:r>
              <a:r>
                <a:rPr lang="de-DE" dirty="0" err="1">
                  <a:solidFill>
                    <a:srgbClr val="FF0000"/>
                  </a:solidFill>
                  <a:latin typeface="+mj-lt"/>
                  <a:cs typeface="Arial"/>
                </a:rPr>
                <a:t>hundefutter</a:t>
              </a:r>
              <a:r>
                <a:rPr lang="de-DE" dirty="0">
                  <a:latin typeface="+mj-lt"/>
                  <a:cs typeface="Arial"/>
                </a:rPr>
                <a:t> brauchen. Dabei sollte man sich an das </a:t>
              </a:r>
              <a:r>
                <a:rPr lang="de-DE" dirty="0">
                  <a:solidFill>
                    <a:srgbClr val="FF0000"/>
                  </a:solidFill>
                  <a:latin typeface="+mj-lt"/>
                  <a:cs typeface="Arial"/>
                </a:rPr>
                <a:t>Richtige</a:t>
              </a:r>
              <a:r>
                <a:rPr lang="de-DE" dirty="0">
                  <a:latin typeface="+mj-lt"/>
                  <a:cs typeface="Arial"/>
                </a:rPr>
                <a:t> Maß halten. Besonders gerne wanderte ich mit ihm durch die </a:t>
              </a:r>
              <a:r>
                <a:rPr lang="de-DE" dirty="0" err="1">
                  <a:solidFill>
                    <a:srgbClr val="FF0000"/>
                  </a:solidFill>
                  <a:latin typeface="+mj-lt"/>
                  <a:cs typeface="Arial"/>
                </a:rPr>
                <a:t>felder</a:t>
              </a:r>
              <a:r>
                <a:rPr lang="de-DE" dirty="0">
                  <a:latin typeface="+mj-lt"/>
                  <a:cs typeface="Arial"/>
                </a:rPr>
                <a:t>. Es machte ihm einen großen </a:t>
              </a:r>
              <a:r>
                <a:rPr lang="de-DE" dirty="0">
                  <a:solidFill>
                    <a:srgbClr val="FF0000"/>
                  </a:solidFill>
                  <a:latin typeface="+mj-lt"/>
                  <a:cs typeface="Arial"/>
                </a:rPr>
                <a:t>spaß</a:t>
              </a:r>
              <a:r>
                <a:rPr lang="de-DE" dirty="0">
                  <a:latin typeface="+mj-lt"/>
                  <a:cs typeface="Arial"/>
                </a:rPr>
                <a:t>, wenn er über die die </a:t>
              </a:r>
              <a:r>
                <a:rPr lang="de-DE" dirty="0">
                  <a:solidFill>
                    <a:srgbClr val="FF0000"/>
                  </a:solidFill>
                  <a:latin typeface="+mj-lt"/>
                  <a:cs typeface="Arial"/>
                </a:rPr>
                <a:t>wiesen</a:t>
              </a:r>
              <a:r>
                <a:rPr lang="de-DE" dirty="0">
                  <a:latin typeface="+mj-lt"/>
                  <a:cs typeface="Arial"/>
                </a:rPr>
                <a:t> spurten konnte.</a:t>
              </a:r>
            </a:p>
          </p:txBody>
        </p:sp>
      </p:grpSp>
      <p:sp>
        <p:nvSpPr>
          <p:cNvPr id="7" name="Textfeld 6">
            <a:extLst>
              <a:ext uri="{FF2B5EF4-FFF2-40B4-BE49-F238E27FC236}">
                <a16:creationId xmlns:a16="http://schemas.microsoft.com/office/drawing/2014/main" id="{D5415ECD-D4BF-41DF-8EDE-0EC86549DDE4}"/>
              </a:ext>
            </a:extLst>
          </p:cNvPr>
          <p:cNvSpPr txBox="1"/>
          <p:nvPr/>
        </p:nvSpPr>
        <p:spPr>
          <a:xfrm>
            <a:off x="715647" y="944614"/>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Tree>
    <p:extLst>
      <p:ext uri="{BB962C8B-B14F-4D97-AF65-F5344CB8AC3E}">
        <p14:creationId xmlns:p14="http://schemas.microsoft.com/office/powerpoint/2010/main" val="38954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CF106-F867-4C4C-9736-3385B66C01CF}"/>
              </a:ext>
            </a:extLst>
          </p:cNvPr>
          <p:cNvSpPr>
            <a:spLocks noGrp="1"/>
          </p:cNvSpPr>
          <p:nvPr>
            <p:ph type="title"/>
          </p:nvPr>
        </p:nvSpPr>
        <p:spPr>
          <a:xfrm>
            <a:off x="272385" y="184937"/>
            <a:ext cx="10515600" cy="597681"/>
          </a:xfrm>
        </p:spPr>
        <p:txBody>
          <a:bodyPr>
            <a:normAutofit/>
          </a:bodyPr>
          <a:lstStyle/>
          <a:p>
            <a:r>
              <a:rPr lang="de-DE" sz="3000" b="1" dirty="0"/>
              <a:t>Festigungsaufgaben </a:t>
            </a:r>
            <a:r>
              <a:rPr lang="de-DE" sz="3000" dirty="0"/>
              <a:t>(Merkschreibung)</a:t>
            </a:r>
          </a:p>
        </p:txBody>
      </p:sp>
      <p:pic>
        <p:nvPicPr>
          <p:cNvPr id="8" name="Grafik 7" descr="Ein Bild, das Text enthält.&#10;&#10;Mit hoher Zuverlässigkeit generierte Beschreibung">
            <a:extLst>
              <a:ext uri="{FF2B5EF4-FFF2-40B4-BE49-F238E27FC236}">
                <a16:creationId xmlns:a16="http://schemas.microsoft.com/office/drawing/2014/main" id="{4EEC68F8-9D9E-4F40-954E-DC463F13D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704" y="1117961"/>
            <a:ext cx="2166227" cy="3079440"/>
          </a:xfrm>
          <a:prstGeom prst="rect">
            <a:avLst/>
          </a:prstGeom>
        </p:spPr>
      </p:pic>
      <p:pic>
        <p:nvPicPr>
          <p:cNvPr id="10" name="Grafik 9" descr="Ein Bild, das Text enthält.&#10;&#10;Mit sehr hoher Zuverlässigkeit generierte Beschreibung">
            <a:extLst>
              <a:ext uri="{FF2B5EF4-FFF2-40B4-BE49-F238E27FC236}">
                <a16:creationId xmlns:a16="http://schemas.microsoft.com/office/drawing/2014/main" id="{6C9833BC-6B9F-410A-9598-04B4B2F9A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931" y="1117961"/>
            <a:ext cx="2217656" cy="3098196"/>
          </a:xfrm>
          <a:prstGeom prst="rect">
            <a:avLst/>
          </a:prstGeom>
        </p:spPr>
      </p:pic>
      <p:pic>
        <p:nvPicPr>
          <p:cNvPr id="13" name="Grafik 12" descr="Ein Bild, das Fahrrad enthält.&#10;&#10;Mit sehr hoher Zuverlässigkeit generierte Beschreibung">
            <a:extLst>
              <a:ext uri="{FF2B5EF4-FFF2-40B4-BE49-F238E27FC236}">
                <a16:creationId xmlns:a16="http://schemas.microsoft.com/office/drawing/2014/main" id="{8455E319-9F50-46B5-9EE1-52BAD42ED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042" y="1117961"/>
            <a:ext cx="2213928" cy="3050771"/>
          </a:xfrm>
          <a:prstGeom prst="rect">
            <a:avLst/>
          </a:prstGeom>
        </p:spPr>
      </p:pic>
      <p:pic>
        <p:nvPicPr>
          <p:cNvPr id="15" name="Grafik 14" descr="Ein Bild, das Text enthält.&#10;&#10;Mit sehr hoher Zuverlässigkeit generierte Beschreibung">
            <a:extLst>
              <a:ext uri="{FF2B5EF4-FFF2-40B4-BE49-F238E27FC236}">
                <a16:creationId xmlns:a16="http://schemas.microsoft.com/office/drawing/2014/main" id="{C62C0A9C-3A19-42AC-80FB-84D12F7E1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3541" y="1117962"/>
            <a:ext cx="2266810" cy="3079440"/>
          </a:xfrm>
          <a:prstGeom prst="rect">
            <a:avLst/>
          </a:prstGeom>
        </p:spPr>
      </p:pic>
      <p:pic>
        <p:nvPicPr>
          <p:cNvPr id="20" name="Grafik 19" descr="Ein Bild, das Text enthält.&#10;&#10;Mit hoher Zuverlässigkeit generierte Beschreibung">
            <a:extLst>
              <a:ext uri="{FF2B5EF4-FFF2-40B4-BE49-F238E27FC236}">
                <a16:creationId xmlns:a16="http://schemas.microsoft.com/office/drawing/2014/main" id="{C1294D2D-DE1F-419F-86C6-B5E5D8663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385" y="4903201"/>
            <a:ext cx="3876675" cy="1752600"/>
          </a:xfrm>
          <a:prstGeom prst="rect">
            <a:avLst/>
          </a:prstGeom>
        </p:spPr>
      </p:pic>
      <p:sp>
        <p:nvSpPr>
          <p:cNvPr id="21" name="Textfeld 20">
            <a:extLst>
              <a:ext uri="{FF2B5EF4-FFF2-40B4-BE49-F238E27FC236}">
                <a16:creationId xmlns:a16="http://schemas.microsoft.com/office/drawing/2014/main" id="{F087B913-D523-45EF-A2AA-AAB819515D30}"/>
              </a:ext>
            </a:extLst>
          </p:cNvPr>
          <p:cNvSpPr txBox="1"/>
          <p:nvPr/>
        </p:nvSpPr>
        <p:spPr>
          <a:xfrm>
            <a:off x="3030107" y="749001"/>
            <a:ext cx="4026081" cy="400110"/>
          </a:xfrm>
          <a:prstGeom prst="rect">
            <a:avLst/>
          </a:prstGeom>
          <a:noFill/>
        </p:spPr>
        <p:txBody>
          <a:bodyPr wrap="square" rtlCol="0">
            <a:spAutoFit/>
          </a:bodyPr>
          <a:lstStyle/>
          <a:p>
            <a:r>
              <a:rPr lang="de-DE" sz="2000" dirty="0"/>
              <a:t>Suche ein Wort aus der Wortfamilie.</a:t>
            </a:r>
          </a:p>
        </p:txBody>
      </p:sp>
      <p:sp>
        <p:nvSpPr>
          <p:cNvPr id="22" name="Textfeld 21">
            <a:extLst>
              <a:ext uri="{FF2B5EF4-FFF2-40B4-BE49-F238E27FC236}">
                <a16:creationId xmlns:a16="http://schemas.microsoft.com/office/drawing/2014/main" id="{8C0254FE-1C53-4C04-AF4A-2A29F181FE2B}"/>
              </a:ext>
            </a:extLst>
          </p:cNvPr>
          <p:cNvSpPr txBox="1"/>
          <p:nvPr/>
        </p:nvSpPr>
        <p:spPr>
          <a:xfrm>
            <a:off x="272385" y="4467895"/>
            <a:ext cx="3876675" cy="400110"/>
          </a:xfrm>
          <a:prstGeom prst="rect">
            <a:avLst/>
          </a:prstGeom>
          <a:noFill/>
        </p:spPr>
        <p:txBody>
          <a:bodyPr wrap="square" rtlCol="0">
            <a:spAutoFit/>
          </a:bodyPr>
          <a:lstStyle/>
          <a:p>
            <a:r>
              <a:rPr lang="de-DE" sz="2000" dirty="0"/>
              <a:t>Löse das Bilderrätsel.</a:t>
            </a:r>
          </a:p>
        </p:txBody>
      </p:sp>
      <p:sp>
        <p:nvSpPr>
          <p:cNvPr id="23" name="Rechteck 22">
            <a:extLst>
              <a:ext uri="{FF2B5EF4-FFF2-40B4-BE49-F238E27FC236}">
                <a16:creationId xmlns:a16="http://schemas.microsoft.com/office/drawing/2014/main" id="{8DAF1C3F-C979-4CA1-9014-F1D9DC05CB8C}"/>
              </a:ext>
            </a:extLst>
          </p:cNvPr>
          <p:cNvSpPr/>
          <p:nvPr/>
        </p:nvSpPr>
        <p:spPr>
          <a:xfrm>
            <a:off x="4521201" y="4450275"/>
            <a:ext cx="7301554" cy="1659878"/>
          </a:xfrm>
          <a:prstGeom prst="rect">
            <a:avLst/>
          </a:prstGeom>
        </p:spPr>
        <p:txBody>
          <a:bodyPr wrap="square">
            <a:spAutoFit/>
          </a:bodyPr>
          <a:lstStyle/>
          <a:p>
            <a:pPr>
              <a:lnSpc>
                <a:spcPct val="107000"/>
              </a:lnSpc>
            </a:pPr>
            <a:r>
              <a:rPr lang="de-DE" sz="2000" dirty="0">
                <a:latin typeface="Calibri" panose="020F0502020204030204" pitchFamily="34" charset="0"/>
                <a:cs typeface="Times New Roman" panose="02020603050405020304" pitchFamily="18" charset="0"/>
              </a:rPr>
              <a:t>Bilde aus den Silben Wörter. </a:t>
            </a:r>
          </a:p>
          <a:p>
            <a:pPr>
              <a:lnSpc>
                <a:spcPct val="107000"/>
              </a:lnSpc>
            </a:pPr>
            <a:r>
              <a:rPr lang="de-DE" sz="2000" dirty="0">
                <a:latin typeface="Calibri" panose="020F0502020204030204" pitchFamily="34" charset="0"/>
                <a:cs typeface="Times New Roman" panose="02020603050405020304" pitchFamily="18" charset="0"/>
              </a:rPr>
              <a:t>Markiere das stumme &lt;h&gt;. </a:t>
            </a:r>
          </a:p>
          <a:p>
            <a:pPr>
              <a:lnSpc>
                <a:spcPct val="107000"/>
              </a:lnSpc>
            </a:pPr>
            <a:endParaRPr lang="de-DE" sz="2000" dirty="0">
              <a:latin typeface="Calibri" panose="020F0502020204030204" pitchFamily="34" charset="0"/>
              <a:cs typeface="Times New Roman" panose="02020603050405020304" pitchFamily="18" charset="0"/>
            </a:endParaRPr>
          </a:p>
          <a:p>
            <a:pPr>
              <a:lnSpc>
                <a:spcPct val="107000"/>
              </a:lnSpc>
              <a:spcAft>
                <a:spcPts val="0"/>
              </a:spcAft>
            </a:pPr>
            <a:r>
              <a:rPr lang="de-DE" i="1" dirty="0"/>
              <a:t>ah, </a:t>
            </a:r>
            <a:r>
              <a:rPr lang="de-DE" i="1" dirty="0" err="1"/>
              <a:t>be</a:t>
            </a:r>
            <a:r>
              <a:rPr lang="de-DE" i="1" dirty="0"/>
              <a:t>, Fäh, </a:t>
            </a:r>
            <a:r>
              <a:rPr lang="de-DE" i="1" dirty="0" err="1"/>
              <a:t>Höh</a:t>
            </a:r>
            <a:r>
              <a:rPr lang="de-DE" i="1" dirty="0"/>
              <a:t>, </a:t>
            </a:r>
            <a:r>
              <a:rPr lang="de-DE" i="1" dirty="0" err="1"/>
              <a:t>Jah</a:t>
            </a:r>
            <a:r>
              <a:rPr lang="de-DE" i="1" dirty="0"/>
              <a:t>, </a:t>
            </a:r>
            <a:r>
              <a:rPr lang="de-DE" i="1" dirty="0" err="1"/>
              <a:t>küh</a:t>
            </a:r>
            <a:r>
              <a:rPr lang="de-DE" i="1" dirty="0"/>
              <a:t>, le, le, </a:t>
            </a:r>
            <a:r>
              <a:rPr lang="de-DE" i="1" dirty="0" err="1"/>
              <a:t>ler</a:t>
            </a:r>
            <a:r>
              <a:rPr lang="de-DE" i="1" dirty="0"/>
              <a:t>, </a:t>
            </a:r>
            <a:r>
              <a:rPr lang="de-DE" i="1" dirty="0" err="1"/>
              <a:t>men</a:t>
            </a:r>
            <a:r>
              <a:rPr lang="de-DE" i="1" dirty="0"/>
              <a:t>, </a:t>
            </a:r>
            <a:r>
              <a:rPr lang="de-DE" i="1" dirty="0" err="1"/>
              <a:t>men</a:t>
            </a:r>
            <a:r>
              <a:rPr lang="de-DE" i="1" dirty="0"/>
              <a:t>, </a:t>
            </a:r>
            <a:r>
              <a:rPr lang="de-DE" i="1" dirty="0" err="1"/>
              <a:t>möh</a:t>
            </a:r>
            <a:r>
              <a:rPr lang="de-DE" i="1" dirty="0"/>
              <a:t>, </a:t>
            </a:r>
            <a:r>
              <a:rPr lang="de-DE" i="1" dirty="0" err="1"/>
              <a:t>neh</a:t>
            </a:r>
            <a:r>
              <a:rPr lang="de-DE" i="1" dirty="0"/>
              <a:t>, </a:t>
            </a:r>
            <a:r>
              <a:rPr lang="de-DE" i="1" dirty="0" err="1"/>
              <a:t>nen</a:t>
            </a:r>
            <a:r>
              <a:rPr lang="de-DE" i="1" dirty="0"/>
              <a:t>, Oh, </a:t>
            </a:r>
            <a:r>
              <a:rPr lang="de-DE" i="1" dirty="0" err="1"/>
              <a:t>re</a:t>
            </a:r>
            <a:r>
              <a:rPr lang="de-DE" i="1" dirty="0"/>
              <a:t>, </a:t>
            </a:r>
            <a:r>
              <a:rPr lang="de-DE" i="1" dirty="0" err="1"/>
              <a:t>re</a:t>
            </a:r>
            <a:r>
              <a:rPr lang="de-DE" i="1" dirty="0"/>
              <a:t>, </a:t>
            </a:r>
            <a:r>
              <a:rPr lang="de-DE" i="1" dirty="0" err="1"/>
              <a:t>re</a:t>
            </a:r>
            <a:r>
              <a:rPr lang="de-DE" i="1" dirty="0"/>
              <a:t>, </a:t>
            </a:r>
            <a:r>
              <a:rPr lang="de-DE" i="1" dirty="0" err="1"/>
              <a:t>ren</a:t>
            </a:r>
            <a:r>
              <a:rPr lang="de-DE" i="1" dirty="0"/>
              <a:t>, </a:t>
            </a:r>
            <a:r>
              <a:rPr lang="de-DE" i="1" dirty="0" err="1"/>
              <a:t>Stüh</a:t>
            </a:r>
            <a:r>
              <a:rPr lang="de-DE" i="1" dirty="0"/>
              <a:t>, zäh, </a:t>
            </a:r>
            <a:endParaRPr lang="de-DE" sz="2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A0A44F55-3383-4067-8D68-0C1D79162538}"/>
              </a:ext>
            </a:extLst>
          </p:cNvPr>
          <p:cNvSpPr txBox="1"/>
          <p:nvPr/>
        </p:nvSpPr>
        <p:spPr>
          <a:xfrm>
            <a:off x="6701739" y="4092966"/>
            <a:ext cx="5243333" cy="338554"/>
          </a:xfrm>
          <a:prstGeom prst="rect">
            <a:avLst/>
          </a:prstGeom>
          <a:noFill/>
        </p:spPr>
        <p:txBody>
          <a:bodyPr wrap="square" rtlCol="0">
            <a:spAutoFit/>
          </a:bodyPr>
          <a:lstStyle/>
          <a:p>
            <a:r>
              <a:rPr lang="de-DE" sz="1600" dirty="0"/>
              <a:t>(c) Floh-Rechtschreib-Fitness für die 3.Klasse, Domino-Verlag</a:t>
            </a:r>
          </a:p>
        </p:txBody>
      </p:sp>
      <p:pic>
        <p:nvPicPr>
          <p:cNvPr id="25" name="Grafik 24">
            <a:extLst>
              <a:ext uri="{FF2B5EF4-FFF2-40B4-BE49-F238E27FC236}">
                <a16:creationId xmlns:a16="http://schemas.microsoft.com/office/drawing/2014/main" id="{D4844949-724F-4356-911E-1594345EC847}"/>
              </a:ext>
            </a:extLst>
          </p:cNvPr>
          <p:cNvPicPr>
            <a:picLocks noChangeAspect="1"/>
          </p:cNvPicPr>
          <p:nvPr/>
        </p:nvPicPr>
        <p:blipFill>
          <a:blip r:embed="rId8"/>
          <a:stretch>
            <a:fillRect/>
          </a:stretch>
        </p:blipFill>
        <p:spPr>
          <a:xfrm>
            <a:off x="272385" y="1658468"/>
            <a:ext cx="2543175" cy="1428750"/>
          </a:xfrm>
          <a:prstGeom prst="rect">
            <a:avLst/>
          </a:prstGeom>
        </p:spPr>
      </p:pic>
      <p:pic>
        <p:nvPicPr>
          <p:cNvPr id="26" name="Grafik 25">
            <a:extLst>
              <a:ext uri="{FF2B5EF4-FFF2-40B4-BE49-F238E27FC236}">
                <a16:creationId xmlns:a16="http://schemas.microsoft.com/office/drawing/2014/main" id="{775A1F2A-253E-4E30-9B1E-697D412C1E96}"/>
              </a:ext>
            </a:extLst>
          </p:cNvPr>
          <p:cNvPicPr>
            <a:picLocks noChangeAspect="1"/>
          </p:cNvPicPr>
          <p:nvPr/>
        </p:nvPicPr>
        <p:blipFill>
          <a:blip r:embed="rId9"/>
          <a:stretch>
            <a:fillRect/>
          </a:stretch>
        </p:blipFill>
        <p:spPr>
          <a:xfrm>
            <a:off x="217897" y="3157116"/>
            <a:ext cx="1911845" cy="464915"/>
          </a:xfrm>
          <a:prstGeom prst="rect">
            <a:avLst/>
          </a:prstGeom>
        </p:spPr>
      </p:pic>
      <p:sp>
        <p:nvSpPr>
          <p:cNvPr id="27" name="Textfeld 26">
            <a:extLst>
              <a:ext uri="{FF2B5EF4-FFF2-40B4-BE49-F238E27FC236}">
                <a16:creationId xmlns:a16="http://schemas.microsoft.com/office/drawing/2014/main" id="{B0FA5824-1DAA-4C68-94F8-B3E20C0061A2}"/>
              </a:ext>
            </a:extLst>
          </p:cNvPr>
          <p:cNvSpPr txBox="1"/>
          <p:nvPr/>
        </p:nvSpPr>
        <p:spPr>
          <a:xfrm>
            <a:off x="2099996" y="3252699"/>
            <a:ext cx="680840" cy="369332"/>
          </a:xfrm>
          <a:prstGeom prst="rect">
            <a:avLst/>
          </a:prstGeom>
          <a:solidFill>
            <a:schemeClr val="accent3">
              <a:lumMod val="20000"/>
              <a:lumOff val="80000"/>
            </a:schemeClr>
          </a:solidFill>
        </p:spPr>
        <p:txBody>
          <a:bodyPr wrap="square" rtlCol="0">
            <a:spAutoFit/>
          </a:bodyPr>
          <a:lstStyle/>
          <a:p>
            <a:r>
              <a:rPr lang="de-DE" dirty="0"/>
              <a:t>S. 29</a:t>
            </a:r>
          </a:p>
        </p:txBody>
      </p:sp>
      <p:sp>
        <p:nvSpPr>
          <p:cNvPr id="16" name="Textfeld 15">
            <a:extLst>
              <a:ext uri="{FF2B5EF4-FFF2-40B4-BE49-F238E27FC236}">
                <a16:creationId xmlns:a16="http://schemas.microsoft.com/office/drawing/2014/main" id="{51679789-088D-4696-92C2-9F23521F2592}"/>
              </a:ext>
            </a:extLst>
          </p:cNvPr>
          <p:cNvSpPr txBox="1"/>
          <p:nvPr/>
        </p:nvSpPr>
        <p:spPr>
          <a:xfrm>
            <a:off x="272386" y="820048"/>
            <a:ext cx="2293868" cy="769441"/>
          </a:xfrm>
          <a:prstGeom prst="rect">
            <a:avLst/>
          </a:prstGeom>
          <a:noFill/>
        </p:spPr>
        <p:txBody>
          <a:bodyPr wrap="square" rtlCol="0">
            <a:spAutoFit/>
          </a:bodyPr>
          <a:lstStyle/>
          <a:p>
            <a:r>
              <a:rPr lang="de-DE" sz="2200" dirty="0">
                <a:solidFill>
                  <a:schemeClr val="accent2"/>
                </a:solidFill>
              </a:rPr>
              <a:t>Beispiel: &lt;h&gt;-Schreibung Kl. 3-6</a:t>
            </a:r>
          </a:p>
        </p:txBody>
      </p:sp>
    </p:spTree>
    <p:extLst>
      <p:ext uri="{BB962C8B-B14F-4D97-AF65-F5344CB8AC3E}">
        <p14:creationId xmlns:p14="http://schemas.microsoft.com/office/powerpoint/2010/main" val="3697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50B1A-9F65-4776-AAEA-40B682B2F99E}"/>
              </a:ext>
            </a:extLst>
          </p:cNvPr>
          <p:cNvSpPr>
            <a:spLocks noGrp="1"/>
          </p:cNvSpPr>
          <p:nvPr>
            <p:ph type="title"/>
          </p:nvPr>
        </p:nvSpPr>
        <p:spPr>
          <a:xfrm>
            <a:off x="838200" y="365126"/>
            <a:ext cx="10515600" cy="825722"/>
          </a:xfrm>
        </p:spPr>
        <p:txBody>
          <a:bodyPr>
            <a:normAutofit/>
          </a:bodyPr>
          <a:lstStyle/>
          <a:p>
            <a:r>
              <a:rPr lang="de-DE" sz="3200" dirty="0"/>
              <a:t>Leistungsfeststellungsaufgaben</a:t>
            </a:r>
          </a:p>
        </p:txBody>
      </p:sp>
      <p:sp>
        <p:nvSpPr>
          <p:cNvPr id="4" name="Rechteck 3">
            <a:extLst>
              <a:ext uri="{FF2B5EF4-FFF2-40B4-BE49-F238E27FC236}">
                <a16:creationId xmlns:a16="http://schemas.microsoft.com/office/drawing/2014/main" id="{7D1B9ABB-00FA-408E-BA08-78BCEAE27A9F}"/>
              </a:ext>
            </a:extLst>
          </p:cNvPr>
          <p:cNvSpPr/>
          <p:nvPr/>
        </p:nvSpPr>
        <p:spPr>
          <a:xfrm>
            <a:off x="1208568" y="1574747"/>
            <a:ext cx="10030046" cy="1938992"/>
          </a:xfrm>
          <a:prstGeom prst="rect">
            <a:avLst/>
          </a:prstGeom>
        </p:spPr>
        <p:txBody>
          <a:bodyPr wrap="square">
            <a:spAutoFit/>
          </a:bodyPr>
          <a:lstStyle/>
          <a:p>
            <a:r>
              <a:rPr lang="de-DE" sz="2000" b="1" dirty="0"/>
              <a:t>Leistungsfeststellungsaufgaben </a:t>
            </a:r>
            <a:r>
              <a:rPr lang="de-DE" sz="2000" dirty="0"/>
              <a:t>orientieren sich am gefestigten und geübten Rechtschreibstoff.</a:t>
            </a:r>
          </a:p>
          <a:p>
            <a:endParaRPr lang="de-DE" sz="2000" dirty="0"/>
          </a:p>
          <a:p>
            <a:r>
              <a:rPr lang="de-DE" sz="2000" dirty="0"/>
              <a:t>Zu überlegen ist</a:t>
            </a:r>
          </a:p>
          <a:p>
            <a:pPr marL="342900" indent="-342900">
              <a:buAutoNum type="alphaLcParenR"/>
            </a:pPr>
            <a:r>
              <a:rPr lang="de-DE" sz="2000" dirty="0"/>
              <a:t>ein vernünftiges mittleres Niveau</a:t>
            </a:r>
          </a:p>
          <a:p>
            <a:pPr marL="342900" indent="-342900">
              <a:buAutoNum type="alphaLcParenR"/>
            </a:pPr>
            <a:r>
              <a:rPr lang="de-DE" sz="2000" dirty="0"/>
              <a:t>Welche Aufgabentypen vorkommen sollen</a:t>
            </a:r>
          </a:p>
          <a:p>
            <a:pPr marL="342900" indent="-342900">
              <a:buAutoNum type="alphaLcParenR"/>
            </a:pPr>
            <a:r>
              <a:rPr lang="de-DE" sz="2000" dirty="0"/>
              <a:t>Wie Wissen und Können abgeprüft werden soll</a:t>
            </a:r>
          </a:p>
        </p:txBody>
      </p:sp>
      <p:sp>
        <p:nvSpPr>
          <p:cNvPr id="3" name="Textfeld 2">
            <a:extLst>
              <a:ext uri="{FF2B5EF4-FFF2-40B4-BE49-F238E27FC236}">
                <a16:creationId xmlns:a16="http://schemas.microsoft.com/office/drawing/2014/main" id="{FBEBB95E-0649-45A5-AF01-C709ACA8E249}"/>
              </a:ext>
            </a:extLst>
          </p:cNvPr>
          <p:cNvSpPr txBox="1"/>
          <p:nvPr/>
        </p:nvSpPr>
        <p:spPr>
          <a:xfrm>
            <a:off x="3014508" y="4080510"/>
            <a:ext cx="3831460" cy="443364"/>
          </a:xfrm>
          <a:prstGeom prst="rect">
            <a:avLst/>
          </a:prstGeom>
          <a:noFill/>
        </p:spPr>
        <p:txBody>
          <a:bodyPr wrap="square" rtlCol="0">
            <a:spAutoFit/>
          </a:bodyPr>
          <a:lstStyle/>
          <a:p>
            <a:r>
              <a:rPr lang="de-DE" sz="2200" dirty="0"/>
              <a:t>…und was ist mit dem Diktat?</a:t>
            </a:r>
          </a:p>
        </p:txBody>
      </p:sp>
      <p:pic>
        <p:nvPicPr>
          <p:cNvPr id="6" name="Grafik 5">
            <a:extLst>
              <a:ext uri="{FF2B5EF4-FFF2-40B4-BE49-F238E27FC236}">
                <a16:creationId xmlns:a16="http://schemas.microsoft.com/office/drawing/2014/main" id="{3C1220E6-2460-4495-9E20-458D029F3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70" y="4397428"/>
            <a:ext cx="2571750" cy="1771650"/>
          </a:xfrm>
          <a:prstGeom prst="rect">
            <a:avLst/>
          </a:prstGeom>
        </p:spPr>
      </p:pic>
    </p:spTree>
    <p:extLst>
      <p:ext uri="{BB962C8B-B14F-4D97-AF65-F5344CB8AC3E}">
        <p14:creationId xmlns:p14="http://schemas.microsoft.com/office/powerpoint/2010/main" val="41042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02704" y="504315"/>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2</a:t>
            </a:fld>
            <a:endParaRPr lang="de-DE" dirty="0"/>
          </a:p>
        </p:txBody>
      </p:sp>
      <p:sp>
        <p:nvSpPr>
          <p:cNvPr id="6" name="Inhaltsplatzhalter 1"/>
          <p:cNvSpPr txBox="1">
            <a:spLocks/>
          </p:cNvSpPr>
          <p:nvPr/>
        </p:nvSpPr>
        <p:spPr>
          <a:xfrm>
            <a:off x="1157945" y="2020574"/>
            <a:ext cx="7919118" cy="3854177"/>
          </a:xfrm>
          <a:prstGeom prst="rect">
            <a:avLst/>
          </a:prstGeom>
          <a:solidFill>
            <a:srgbClr val="B8E0ED"/>
          </a:solidFill>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b="1" dirty="0"/>
              <a:t>Orientierungsaufgaben</a:t>
            </a:r>
          </a:p>
          <a:p>
            <a:pPr marL="171450" indent="-171450">
              <a:buFont typeface="Arial"/>
              <a:buChar char="•"/>
            </a:pPr>
            <a:r>
              <a:rPr lang="de-DE" sz="1800" dirty="0">
                <a:latin typeface="+mj-lt"/>
              </a:rPr>
              <a:t>Orientieren die Lernenden, worum es geht.</a:t>
            </a:r>
          </a:p>
          <a:p>
            <a:pPr marL="171450" indent="-171450">
              <a:buFont typeface="Arial"/>
              <a:buChar char="•"/>
            </a:pPr>
            <a:r>
              <a:rPr lang="de-DE" sz="1800" dirty="0">
                <a:latin typeface="+mj-lt"/>
              </a:rPr>
              <a:t>Orientieren die Lehrenden, was die Schüler schon können</a:t>
            </a:r>
          </a:p>
          <a:p>
            <a:pPr marL="0" indent="0">
              <a:buNone/>
            </a:pPr>
            <a:endParaRPr lang="de-DE" sz="1800" dirty="0"/>
          </a:p>
          <a:p>
            <a:pPr marL="0" indent="0">
              <a:buNone/>
            </a:pPr>
            <a:r>
              <a:rPr lang="de-DE" sz="1800" b="1" dirty="0"/>
              <a:t>Erarbeitungsaufgaben</a:t>
            </a:r>
          </a:p>
          <a:p>
            <a:pPr marL="171450" indent="-171450">
              <a:buFont typeface="Arial"/>
              <a:buChar char="•"/>
            </a:pPr>
            <a:r>
              <a:rPr lang="de-DE" sz="1800" dirty="0">
                <a:latin typeface="+mj-lt"/>
              </a:rPr>
              <a:t>Ermöglichen den Lernenden sich den jeweiligen Rechtschreibinhalt zu erarbeiten</a:t>
            </a:r>
          </a:p>
          <a:p>
            <a:pPr marL="171450" indent="-171450">
              <a:buFont typeface="Arial"/>
              <a:buChar char="•"/>
            </a:pPr>
            <a:r>
              <a:rPr lang="de-DE" sz="1800" dirty="0">
                <a:latin typeface="+mj-lt"/>
              </a:rPr>
              <a:t>Regelgeleitete Schreibungen werden anders erarbeitet als Merkschreibungen </a:t>
            </a:r>
          </a:p>
          <a:p>
            <a:pPr marL="0" indent="0">
              <a:buNone/>
            </a:pPr>
            <a:endParaRPr lang="de-DE" sz="1800" dirty="0"/>
          </a:p>
          <a:p>
            <a:pPr marL="0" indent="0">
              <a:buNone/>
            </a:pPr>
            <a:r>
              <a:rPr lang="de-DE" sz="1800" b="1" dirty="0"/>
              <a:t>Festigungsaufgaben</a:t>
            </a:r>
          </a:p>
          <a:p>
            <a:pPr marL="171450" indent="-171450">
              <a:buFont typeface="Arial"/>
              <a:buChar char="•"/>
            </a:pPr>
            <a:r>
              <a:rPr lang="de-DE" sz="1900" dirty="0">
                <a:latin typeface="+mj-lt"/>
              </a:rPr>
              <a:t>Dienen der Wiederholung, Festigung, Übung</a:t>
            </a:r>
          </a:p>
          <a:p>
            <a:pPr marL="171450" indent="-171450">
              <a:buFont typeface="Arial"/>
              <a:buChar char="•"/>
            </a:pPr>
            <a:r>
              <a:rPr lang="de-DE" sz="1900" dirty="0">
                <a:latin typeface="+mj-lt"/>
              </a:rPr>
              <a:t>Helfen den Lernenden, sich den Stoff anzueignen </a:t>
            </a:r>
          </a:p>
          <a:p>
            <a:pPr marL="0" indent="0" algn="r">
              <a:buNone/>
            </a:pPr>
            <a:r>
              <a:rPr lang="de-DE" sz="1900" dirty="0">
                <a:solidFill>
                  <a:schemeClr val="tx1">
                    <a:lumMod val="75000"/>
                    <a:lumOff val="25000"/>
                  </a:schemeClr>
                </a:solidFill>
                <a:latin typeface="+mj-lt"/>
              </a:rPr>
              <a:t>RR, S. 7 f.</a:t>
            </a:r>
            <a:endParaRPr lang="de-DE"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endParaRPr lang="de-DE" dirty="0"/>
          </a:p>
        </p:txBody>
      </p:sp>
      <p:sp>
        <p:nvSpPr>
          <p:cNvPr id="3" name="Rechteck 2">
            <a:extLst>
              <a:ext uri="{FF2B5EF4-FFF2-40B4-BE49-F238E27FC236}">
                <a16:creationId xmlns:a16="http://schemas.microsoft.com/office/drawing/2014/main" id="{6174716D-DC88-4632-B318-07999077ABBE}"/>
              </a:ext>
            </a:extLst>
          </p:cNvPr>
          <p:cNvSpPr/>
          <p:nvPr/>
        </p:nvSpPr>
        <p:spPr>
          <a:xfrm>
            <a:off x="1103065" y="1436646"/>
            <a:ext cx="4684418" cy="400110"/>
          </a:xfrm>
          <a:prstGeom prst="rect">
            <a:avLst/>
          </a:prstGeom>
        </p:spPr>
        <p:txBody>
          <a:bodyPr wrap="square">
            <a:spAutoFit/>
          </a:bodyPr>
          <a:lstStyle/>
          <a:p>
            <a:pPr>
              <a:buFont typeface="Wingdings" charset="2"/>
              <a:buChar char="Ø"/>
            </a:pPr>
            <a:r>
              <a:rPr lang="de-DE" sz="2000" b="1" dirty="0">
                <a:solidFill>
                  <a:srgbClr val="B70017"/>
                </a:solidFill>
              </a:rPr>
              <a:t> geordnet nach Erwerbsprozess</a:t>
            </a:r>
          </a:p>
        </p:txBody>
      </p:sp>
    </p:spTree>
    <p:extLst>
      <p:ext uri="{BB962C8B-B14F-4D97-AF65-F5344CB8AC3E}">
        <p14:creationId xmlns:p14="http://schemas.microsoft.com/office/powerpoint/2010/main" val="40530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63BFB-56D1-435B-B925-73E91DE17DE0}"/>
              </a:ext>
            </a:extLst>
          </p:cNvPr>
          <p:cNvSpPr>
            <a:spLocks noGrp="1"/>
          </p:cNvSpPr>
          <p:nvPr>
            <p:ph type="title"/>
          </p:nvPr>
        </p:nvSpPr>
        <p:spPr/>
        <p:txBody>
          <a:bodyPr>
            <a:noAutofit/>
          </a:bodyPr>
          <a:lstStyle/>
          <a:p>
            <a:r>
              <a:rPr lang="de-DE" sz="3800" dirty="0" err="1"/>
              <a:t>Festigungen</a:t>
            </a:r>
            <a:r>
              <a:rPr lang="de-DE" sz="3800" dirty="0"/>
              <a:t> für regelgeleitete Schreibungen und Merkschreibungen: Karteikarten</a:t>
            </a:r>
          </a:p>
        </p:txBody>
      </p:sp>
      <p:sp>
        <p:nvSpPr>
          <p:cNvPr id="4" name="Textfeld 3">
            <a:extLst>
              <a:ext uri="{FF2B5EF4-FFF2-40B4-BE49-F238E27FC236}">
                <a16:creationId xmlns:a16="http://schemas.microsoft.com/office/drawing/2014/main" id="{33D4A01A-FC59-4B94-BBC0-1D087EDBC345}"/>
              </a:ext>
            </a:extLst>
          </p:cNvPr>
          <p:cNvSpPr txBox="1"/>
          <p:nvPr/>
        </p:nvSpPr>
        <p:spPr>
          <a:xfrm>
            <a:off x="6165450" y="1690062"/>
            <a:ext cx="5400193" cy="3477875"/>
          </a:xfrm>
          <a:prstGeom prst="rect">
            <a:avLst/>
          </a:prstGeom>
          <a:noFill/>
          <a:ln w="76200">
            <a:solidFill>
              <a:srgbClr val="FFC000"/>
            </a:solidFill>
          </a:ln>
        </p:spPr>
        <p:txBody>
          <a:bodyPr wrap="square" rtlCol="0">
            <a:spAutoFit/>
          </a:bodyPr>
          <a:lstStyle/>
          <a:p>
            <a:pPr algn="r"/>
            <a:r>
              <a:rPr lang="de-DE" sz="2800" b="1" dirty="0">
                <a:solidFill>
                  <a:srgbClr val="FFC000"/>
                </a:solidFill>
              </a:rPr>
              <a:t>Merkwörter</a:t>
            </a:r>
          </a:p>
          <a:p>
            <a:r>
              <a:rPr lang="de-DE" sz="2400" b="1" dirty="0"/>
              <a:t>Wort im Text: </a:t>
            </a:r>
            <a:r>
              <a:rPr lang="de-DE" sz="2400" i="1" dirty="0"/>
              <a:t>kühle</a:t>
            </a:r>
          </a:p>
          <a:p>
            <a:r>
              <a:rPr lang="de-DE" sz="2400" b="1" dirty="0"/>
              <a:t>Grundform: </a:t>
            </a:r>
            <a:r>
              <a:rPr lang="de-DE" sz="2400" i="1" dirty="0"/>
              <a:t>kühl</a:t>
            </a:r>
          </a:p>
          <a:p>
            <a:endParaRPr lang="de-DE" sz="2400" dirty="0"/>
          </a:p>
          <a:p>
            <a:r>
              <a:rPr lang="de-DE" sz="2400" b="1" dirty="0"/>
              <a:t>Merkstelle: </a:t>
            </a:r>
            <a:r>
              <a:rPr lang="de-DE" sz="2400" i="1" dirty="0"/>
              <a:t>kü</a:t>
            </a:r>
            <a:r>
              <a:rPr lang="de-DE" sz="2400" b="1" i="1" u="sng" dirty="0">
                <a:highlight>
                  <a:srgbClr val="FFFF00"/>
                </a:highlight>
              </a:rPr>
              <a:t>h</a:t>
            </a:r>
            <a:r>
              <a:rPr lang="de-DE" sz="2400" i="1" dirty="0"/>
              <a:t>l (stummes &lt;h&gt;)</a:t>
            </a:r>
          </a:p>
          <a:p>
            <a:endParaRPr lang="de-DE" sz="2400" dirty="0"/>
          </a:p>
          <a:p>
            <a:r>
              <a:rPr lang="de-DE" sz="2400" b="1" dirty="0"/>
              <a:t>Weitere Wörter aus der Wortfamilie:</a:t>
            </a:r>
          </a:p>
          <a:p>
            <a:r>
              <a:rPr lang="de-DE" sz="2400" i="1" dirty="0"/>
              <a:t>kü</a:t>
            </a:r>
            <a:r>
              <a:rPr lang="de-DE" sz="2400" b="1" i="1" u="sng" dirty="0">
                <a:highlight>
                  <a:srgbClr val="FFFF00"/>
                </a:highlight>
              </a:rPr>
              <a:t>h</a:t>
            </a:r>
            <a:r>
              <a:rPr lang="de-DE" sz="2400" i="1" dirty="0"/>
              <a:t>len, die Kü</a:t>
            </a:r>
            <a:r>
              <a:rPr lang="de-DE" sz="2400" b="1" i="1" u="sng" dirty="0">
                <a:highlight>
                  <a:srgbClr val="FFFF00"/>
                </a:highlight>
              </a:rPr>
              <a:t>h</a:t>
            </a:r>
            <a:r>
              <a:rPr lang="de-DE" sz="2400" i="1" dirty="0"/>
              <a:t>lung, der Kü</a:t>
            </a:r>
            <a:r>
              <a:rPr lang="de-DE" sz="2400" b="1" i="1" u="sng" dirty="0">
                <a:highlight>
                  <a:srgbClr val="FFFF00"/>
                </a:highlight>
              </a:rPr>
              <a:t>h</a:t>
            </a:r>
            <a:r>
              <a:rPr lang="de-DE" sz="2400" i="1" dirty="0"/>
              <a:t>ler, die</a:t>
            </a:r>
            <a:r>
              <a:rPr lang="de-DE" sz="2400" dirty="0"/>
              <a:t> </a:t>
            </a:r>
            <a:r>
              <a:rPr lang="de-DE" sz="2400" i="1" dirty="0"/>
              <a:t>Kü</a:t>
            </a:r>
            <a:r>
              <a:rPr lang="de-DE" sz="2400" b="1" i="1" u="sng" dirty="0">
                <a:highlight>
                  <a:srgbClr val="FFFF00"/>
                </a:highlight>
              </a:rPr>
              <a:t>h</a:t>
            </a:r>
            <a:r>
              <a:rPr lang="de-DE" sz="2400" i="1" dirty="0"/>
              <a:t>ltasche  </a:t>
            </a:r>
          </a:p>
        </p:txBody>
      </p:sp>
      <p:sp>
        <p:nvSpPr>
          <p:cNvPr id="5" name="Textfeld 4">
            <a:extLst>
              <a:ext uri="{FF2B5EF4-FFF2-40B4-BE49-F238E27FC236}">
                <a16:creationId xmlns:a16="http://schemas.microsoft.com/office/drawing/2014/main" id="{4B8BEA08-FC7D-462F-A044-AD1EB66E846B}"/>
              </a:ext>
            </a:extLst>
          </p:cNvPr>
          <p:cNvSpPr txBox="1"/>
          <p:nvPr/>
        </p:nvSpPr>
        <p:spPr>
          <a:xfrm>
            <a:off x="543584" y="1690062"/>
            <a:ext cx="5400193" cy="3477875"/>
          </a:xfrm>
          <a:prstGeom prst="rect">
            <a:avLst/>
          </a:prstGeom>
          <a:noFill/>
          <a:ln w="76200">
            <a:solidFill>
              <a:srgbClr val="92D050"/>
            </a:solidFill>
          </a:ln>
        </p:spPr>
        <p:txBody>
          <a:bodyPr wrap="square" rtlCol="0">
            <a:spAutoFit/>
          </a:bodyPr>
          <a:lstStyle/>
          <a:p>
            <a:pPr algn="r"/>
            <a:r>
              <a:rPr lang="de-DE" sz="2800" b="1" dirty="0">
                <a:solidFill>
                  <a:srgbClr val="92D050"/>
                </a:solidFill>
              </a:rPr>
              <a:t>Regelgeleitete Wörter</a:t>
            </a:r>
          </a:p>
          <a:p>
            <a:r>
              <a:rPr lang="de-DE" sz="2400" b="1" dirty="0"/>
              <a:t>Wort im Text: </a:t>
            </a:r>
            <a:r>
              <a:rPr lang="de-DE" sz="2400" i="1" dirty="0"/>
              <a:t>Klarheiten</a:t>
            </a:r>
          </a:p>
          <a:p>
            <a:r>
              <a:rPr lang="de-DE" sz="2400" b="1" dirty="0"/>
              <a:t>Grundform: </a:t>
            </a:r>
            <a:r>
              <a:rPr lang="de-DE" sz="2400" i="1" dirty="0"/>
              <a:t>Klarheit</a:t>
            </a:r>
          </a:p>
          <a:p>
            <a:endParaRPr lang="de-DE" sz="2400" dirty="0"/>
          </a:p>
          <a:p>
            <a:r>
              <a:rPr lang="de-DE" sz="2400" b="1" dirty="0"/>
              <a:t>Großschreibung: </a:t>
            </a:r>
            <a:r>
              <a:rPr lang="de-DE" sz="2400" i="1" dirty="0">
                <a:solidFill>
                  <a:srgbClr val="FF0000"/>
                </a:solidFill>
              </a:rPr>
              <a:t>die</a:t>
            </a:r>
            <a:r>
              <a:rPr lang="de-DE" sz="2400" b="1" i="1" dirty="0"/>
              <a:t> </a:t>
            </a:r>
            <a:r>
              <a:rPr lang="de-DE" sz="2400" i="1" dirty="0">
                <a:highlight>
                  <a:srgbClr val="00FF00"/>
                </a:highlight>
              </a:rPr>
              <a:t>K</a:t>
            </a:r>
            <a:r>
              <a:rPr lang="de-DE" sz="2400" i="1" dirty="0"/>
              <a:t>lar</a:t>
            </a:r>
            <a:r>
              <a:rPr lang="de-DE" sz="2400" i="1" dirty="0">
                <a:highlight>
                  <a:srgbClr val="00FF00"/>
                </a:highlight>
              </a:rPr>
              <a:t>heit</a:t>
            </a:r>
            <a:r>
              <a:rPr lang="de-DE" sz="2400" i="1" dirty="0"/>
              <a:t> </a:t>
            </a:r>
          </a:p>
          <a:p>
            <a:endParaRPr lang="de-DE" sz="2400" dirty="0"/>
          </a:p>
          <a:p>
            <a:r>
              <a:rPr lang="de-DE" sz="2400" b="1" dirty="0"/>
              <a:t>Weitere Wörter mit </a:t>
            </a:r>
            <a:r>
              <a:rPr lang="de-DE" sz="2400" b="1" i="1" dirty="0"/>
              <a:t>-</a:t>
            </a:r>
            <a:r>
              <a:rPr lang="de-DE" sz="2400" b="1" i="1" dirty="0" err="1"/>
              <a:t>heit</a:t>
            </a:r>
            <a:r>
              <a:rPr lang="de-DE" sz="2400" b="1" dirty="0"/>
              <a:t>:</a:t>
            </a:r>
          </a:p>
          <a:p>
            <a:r>
              <a:rPr lang="de-DE" sz="2400" i="1" dirty="0"/>
              <a:t>die Gesundheit, die Krankheit, die Dummheit, die Gelegenheit</a:t>
            </a:r>
          </a:p>
        </p:txBody>
      </p:sp>
      <p:sp>
        <p:nvSpPr>
          <p:cNvPr id="6" name="Bogen 5">
            <a:extLst>
              <a:ext uri="{FF2B5EF4-FFF2-40B4-BE49-F238E27FC236}">
                <a16:creationId xmlns:a16="http://schemas.microsoft.com/office/drawing/2014/main" id="{D980D8A3-BC10-464A-8AFA-E1B10698E48E}"/>
              </a:ext>
            </a:extLst>
          </p:cNvPr>
          <p:cNvSpPr/>
          <p:nvPr/>
        </p:nvSpPr>
        <p:spPr>
          <a:xfrm>
            <a:off x="2883551" y="3070171"/>
            <a:ext cx="454009" cy="26738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Bogen 6">
            <a:extLst>
              <a:ext uri="{FF2B5EF4-FFF2-40B4-BE49-F238E27FC236}">
                <a16:creationId xmlns:a16="http://schemas.microsoft.com/office/drawing/2014/main" id="{3EEC506B-AE0B-4322-96A5-A069A5652C35}"/>
              </a:ext>
            </a:extLst>
          </p:cNvPr>
          <p:cNvSpPr/>
          <p:nvPr/>
        </p:nvSpPr>
        <p:spPr>
          <a:xfrm>
            <a:off x="3455051" y="3070170"/>
            <a:ext cx="454009" cy="267389"/>
          </a:xfrm>
          <a:prstGeom prst="arc">
            <a:avLst>
              <a:gd name="adj1" fmla="val 10888763"/>
              <a:gd name="adj2" fmla="val 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477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4D1D5586-4B4B-46F7-827E-0871B1F7311D}"/>
              </a:ext>
            </a:extLst>
          </p:cNvPr>
          <p:cNvSpPr txBox="1"/>
          <p:nvPr/>
        </p:nvSpPr>
        <p:spPr>
          <a:xfrm>
            <a:off x="1184917" y="4896778"/>
            <a:ext cx="4524973" cy="140879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800" b="1" dirty="0">
                <a:latin typeface="+mj-lt"/>
                <a:ea typeface="+mj-ea"/>
                <a:cs typeface="+mj-cs"/>
              </a:rPr>
              <a:t>…und </a:t>
            </a:r>
            <a:r>
              <a:rPr lang="en-US" sz="4800" b="1" dirty="0" err="1">
                <a:latin typeface="+mj-lt"/>
                <a:ea typeface="+mj-ea"/>
                <a:cs typeface="+mj-cs"/>
              </a:rPr>
              <a:t>viel</a:t>
            </a:r>
            <a:r>
              <a:rPr lang="en-US" sz="4800" b="1" dirty="0">
                <a:latin typeface="+mj-lt"/>
                <a:ea typeface="+mj-ea"/>
                <a:cs typeface="+mj-cs"/>
              </a:rPr>
              <a:t> </a:t>
            </a:r>
            <a:r>
              <a:rPr lang="en-US" sz="4800" b="1" dirty="0" err="1">
                <a:latin typeface="+mj-lt"/>
                <a:ea typeface="+mj-ea"/>
                <a:cs typeface="+mj-cs"/>
              </a:rPr>
              <a:t>Erfolg</a:t>
            </a:r>
            <a:r>
              <a:rPr lang="en-US" sz="4800" b="1" dirty="0">
                <a:latin typeface="+mj-lt"/>
                <a:ea typeface="+mj-ea"/>
                <a:cs typeface="+mj-cs"/>
              </a:rPr>
              <a:t>!</a:t>
            </a:r>
          </a:p>
        </p:txBody>
      </p:sp>
      <p:sp>
        <p:nvSpPr>
          <p:cNvPr id="14" name="Textfeld 13">
            <a:extLst>
              <a:ext uri="{FF2B5EF4-FFF2-40B4-BE49-F238E27FC236}">
                <a16:creationId xmlns:a16="http://schemas.microsoft.com/office/drawing/2014/main" id="{1AA00EBF-4790-4A76-A888-AB58EE0A7C53}"/>
              </a:ext>
            </a:extLst>
          </p:cNvPr>
          <p:cNvSpPr txBox="1"/>
          <p:nvPr/>
        </p:nvSpPr>
        <p:spPr>
          <a:xfrm>
            <a:off x="4607231" y="215542"/>
            <a:ext cx="8870731" cy="1538883"/>
          </a:xfrm>
          <a:prstGeom prst="rect">
            <a:avLst/>
          </a:prstGeom>
          <a:noFill/>
        </p:spPr>
        <p:txBody>
          <a:bodyPr wrap="square" rtlCol="0">
            <a:spAutoFit/>
          </a:bodyPr>
          <a:lstStyle/>
          <a:p>
            <a:r>
              <a:rPr lang="de-DE" dirty="0"/>
              <a:t>Beachten Sie auch:</a:t>
            </a:r>
          </a:p>
          <a:p>
            <a:r>
              <a:rPr lang="de-DE" dirty="0">
                <a:solidFill>
                  <a:schemeClr val="tx1">
                    <a:lumMod val="95000"/>
                  </a:schemeClr>
                </a:solidFill>
                <a:hlinkClick r:id="rId3">
                  <a:extLst>
                    <a:ext uri="{A12FA001-AC4F-418D-AE19-62706E023703}">
                      <ahyp:hlinkClr xmlns:ahyp="http://schemas.microsoft.com/office/drawing/2018/hyperlinkcolor" val="tx"/>
                    </a:ext>
                  </a:extLst>
                </a:hlinkClick>
              </a:rPr>
              <a:t>https://lehrerfortbildung-bw.de/lak_wb/service/material/rechtschreibrahmen/</a:t>
            </a:r>
            <a:endParaRPr lang="de-DE" dirty="0">
              <a:solidFill>
                <a:schemeClr val="tx1">
                  <a:lumMod val="95000"/>
                </a:schemeClr>
              </a:solidFill>
            </a:endParaRPr>
          </a:p>
          <a:p>
            <a:endParaRPr lang="de-DE" dirty="0">
              <a:solidFill>
                <a:schemeClr val="tx1">
                  <a:lumMod val="95000"/>
                </a:schemeClr>
              </a:solidFill>
            </a:endParaRPr>
          </a:p>
          <a:p>
            <a:pPr marL="1079500"/>
            <a:r>
              <a:rPr lang="de-DE" sz="2000" b="1" dirty="0"/>
              <a:t>Benutzername: Rechtschreibrahmen</a:t>
            </a:r>
          </a:p>
          <a:p>
            <a:pPr marL="1079500"/>
            <a:r>
              <a:rPr lang="de-DE" sz="2000" b="1" dirty="0"/>
              <a:t>Passwort: KM2018WB </a:t>
            </a:r>
          </a:p>
        </p:txBody>
      </p:sp>
      <p:pic>
        <p:nvPicPr>
          <p:cNvPr id="15" name="Grafik 14">
            <a:extLst>
              <a:ext uri="{FF2B5EF4-FFF2-40B4-BE49-F238E27FC236}">
                <a16:creationId xmlns:a16="http://schemas.microsoft.com/office/drawing/2014/main" id="{9C293E65-5570-42BD-BD9C-B83297DC2EC1}"/>
              </a:ext>
            </a:extLst>
          </p:cNvPr>
          <p:cNvPicPr>
            <a:picLocks noChangeAspect="1"/>
          </p:cNvPicPr>
          <p:nvPr/>
        </p:nvPicPr>
        <p:blipFill>
          <a:blip r:embed="rId4"/>
          <a:stretch>
            <a:fillRect/>
          </a:stretch>
        </p:blipFill>
        <p:spPr>
          <a:xfrm>
            <a:off x="9809356" y="1160673"/>
            <a:ext cx="2138276" cy="2085041"/>
          </a:xfrm>
          <a:prstGeom prst="rect">
            <a:avLst/>
          </a:prstGeom>
        </p:spPr>
      </p:pic>
    </p:spTree>
    <p:extLst>
      <p:ext uri="{BB962C8B-B14F-4D97-AF65-F5344CB8AC3E}">
        <p14:creationId xmlns:p14="http://schemas.microsoft.com/office/powerpoint/2010/main" val="23183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0736" y="504083"/>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3</a:t>
            </a:fld>
            <a:endParaRPr lang="de-DE" dirty="0"/>
          </a:p>
        </p:txBody>
      </p:sp>
      <p:graphicFrame>
        <p:nvGraphicFramePr>
          <p:cNvPr id="7" name="Tabelle 6">
            <a:extLst>
              <a:ext uri="{FF2B5EF4-FFF2-40B4-BE49-F238E27FC236}">
                <a16:creationId xmlns:a16="http://schemas.microsoft.com/office/drawing/2014/main" id="{D01D17E1-1548-421D-BEA8-5E8CDB4737A7}"/>
              </a:ext>
            </a:extLst>
          </p:cNvPr>
          <p:cNvGraphicFramePr>
            <a:graphicFrameLocks noGrp="1"/>
          </p:cNvGraphicFramePr>
          <p:nvPr>
            <p:extLst>
              <p:ext uri="{D42A27DB-BD31-4B8C-83A1-F6EECF244321}">
                <p14:modId xmlns:p14="http://schemas.microsoft.com/office/powerpoint/2010/main" val="2568392556"/>
              </p:ext>
            </p:extLst>
          </p:nvPr>
        </p:nvGraphicFramePr>
        <p:xfrm>
          <a:off x="3651427" y="1185993"/>
          <a:ext cx="3443766" cy="1112520"/>
        </p:xfrm>
        <a:graphic>
          <a:graphicData uri="http://schemas.openxmlformats.org/drawingml/2006/table">
            <a:tbl>
              <a:tblPr firstRow="1" bandRow="1">
                <a:tableStyleId>{5C22544A-7EE6-4342-B048-85BDC9FD1C3A}</a:tableStyleId>
              </a:tblPr>
              <a:tblGrid>
                <a:gridCol w="1147922">
                  <a:extLst>
                    <a:ext uri="{9D8B030D-6E8A-4147-A177-3AD203B41FA5}">
                      <a16:colId xmlns:a16="http://schemas.microsoft.com/office/drawing/2014/main" val="930878254"/>
                    </a:ext>
                  </a:extLst>
                </a:gridCol>
                <a:gridCol w="1147922">
                  <a:extLst>
                    <a:ext uri="{9D8B030D-6E8A-4147-A177-3AD203B41FA5}">
                      <a16:colId xmlns:a16="http://schemas.microsoft.com/office/drawing/2014/main" val="3761368389"/>
                    </a:ext>
                  </a:extLst>
                </a:gridCol>
                <a:gridCol w="1147922">
                  <a:extLst>
                    <a:ext uri="{9D8B030D-6E8A-4147-A177-3AD203B41FA5}">
                      <a16:colId xmlns:a16="http://schemas.microsoft.com/office/drawing/2014/main" val="4227779694"/>
                    </a:ext>
                  </a:extLst>
                </a:gridCol>
              </a:tblGrid>
              <a:tr h="370840">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b="0" dirty="0">
                          <a:solidFill>
                            <a:schemeClr val="tx1"/>
                          </a:solidFill>
                        </a:rPr>
                        <a:t>Wissen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de-DE" b="0" dirty="0">
                          <a:solidFill>
                            <a:schemeClr val="tx1"/>
                          </a:solidFill>
                        </a:rPr>
                        <a:t>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58888879"/>
                  </a:ext>
                </a:extLst>
              </a:tr>
              <a:tr h="370840">
                <a:tc>
                  <a:txBody>
                    <a:bodyPr/>
                    <a:lstStyle/>
                    <a:p>
                      <a:r>
                        <a:rPr lang="de-DE" dirty="0"/>
                        <a:t>produktiv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24587240"/>
                  </a:ext>
                </a:extLst>
              </a:tr>
              <a:tr h="370840">
                <a:tc>
                  <a:txBody>
                    <a:bodyPr/>
                    <a:lstStyle/>
                    <a:p>
                      <a:r>
                        <a:rPr lang="de-DE" dirty="0"/>
                        <a:t>rezeptiv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F20C"/>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16512375"/>
                  </a:ext>
                </a:extLst>
              </a:tr>
            </a:tbl>
          </a:graphicData>
        </a:graphic>
      </p:graphicFrame>
      <p:sp>
        <p:nvSpPr>
          <p:cNvPr id="10" name="Rechteck 9">
            <a:extLst>
              <a:ext uri="{FF2B5EF4-FFF2-40B4-BE49-F238E27FC236}">
                <a16:creationId xmlns:a16="http://schemas.microsoft.com/office/drawing/2014/main" id="{C3B91623-4152-41C9-8C20-65726E0F36CE}"/>
              </a:ext>
            </a:extLst>
          </p:cNvPr>
          <p:cNvSpPr/>
          <p:nvPr/>
        </p:nvSpPr>
        <p:spPr>
          <a:xfrm>
            <a:off x="1002704" y="1166688"/>
            <a:ext cx="3743910" cy="369332"/>
          </a:xfrm>
          <a:prstGeom prst="rect">
            <a:avLst/>
          </a:prstGeom>
        </p:spPr>
        <p:txBody>
          <a:bodyPr wrap="none">
            <a:spAutoFit/>
          </a:bodyPr>
          <a:lstStyle/>
          <a:p>
            <a:pPr>
              <a:buFont typeface="Wingdings" charset="2"/>
              <a:buChar char="Ø"/>
            </a:pPr>
            <a:r>
              <a:rPr lang="de-DE" b="1" dirty="0">
                <a:solidFill>
                  <a:srgbClr val="B70017"/>
                </a:solidFill>
              </a:rPr>
              <a:t> geordnet nach Wissen und Können</a:t>
            </a:r>
          </a:p>
        </p:txBody>
      </p:sp>
      <p:sp>
        <p:nvSpPr>
          <p:cNvPr id="3" name="Rechteck 2">
            <a:extLst>
              <a:ext uri="{FF2B5EF4-FFF2-40B4-BE49-F238E27FC236}">
                <a16:creationId xmlns:a16="http://schemas.microsoft.com/office/drawing/2014/main" id="{3874F947-E637-4345-B85F-DD9D118F12EE}"/>
              </a:ext>
            </a:extLst>
          </p:cNvPr>
          <p:cNvSpPr/>
          <p:nvPr/>
        </p:nvSpPr>
        <p:spPr>
          <a:xfrm>
            <a:off x="180754" y="2572202"/>
            <a:ext cx="11493795" cy="4029565"/>
          </a:xfrm>
          <a:prstGeom prst="rect">
            <a:avLst/>
          </a:prstGeom>
        </p:spPr>
        <p:txBody>
          <a:bodyPr wrap="square">
            <a:spAutoFit/>
          </a:bodyPr>
          <a:lstStyle/>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Produktiv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die Aufgabe verlangt, dass die Schüler selbst schreiben. Das kann vom Ausfüllen einer Lücke bis zum Schreiben ganzer Texte gehen.</a:t>
            </a:r>
          </a:p>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Rezeptiv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Rechtschreibleistungen ohne eigene Schriftproduktion erwartet werden, indem z.B. identifiziert, unterstrichen, markiert etc. wird.</a:t>
            </a:r>
          </a:p>
          <a:p>
            <a:pPr marL="457200">
              <a:lnSpc>
                <a:spcPct val="107000"/>
              </a:lnSpc>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Die vier Parameter können als Matrix dargestellt werden, sodass sich folgende Parameter ergeben:</a:t>
            </a: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rPr>
              <a:t>Wissen/produktiv. Beispiel: </a:t>
            </a:r>
            <a:r>
              <a:rPr lang="de-DE" sz="2000" i="1" dirty="0">
                <a:highlight>
                  <a:srgbClr val="CCFF99"/>
                </a:highlight>
                <a:latin typeface="Calibri" panose="020F0502020204030204" pitchFamily="34" charset="0"/>
                <a:ea typeface="Calibri" panose="020F0502020204030204" pitchFamily="34" charset="0"/>
                <a:cs typeface="Times New Roman" panose="02020603050405020304" pitchFamily="18" charset="0"/>
              </a:rPr>
              <a:t>Ergänze: Großgeschrieben werden ________________________</a:t>
            </a:r>
            <a:endPar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Wissen/rezeptiv. Beispiel:</a:t>
            </a:r>
            <a:b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Kreuze an: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einmal, zweimal, diesmal, manchmal‘ schreibt man immer zusammen und klein. </a:t>
            </a:r>
            <a:b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Richtig </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Falsch</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rPr>
              <a:t>Können/produktiv. Beispiel: </a:t>
            </a:r>
            <a:r>
              <a:rPr lang="de-DE" sz="2000" i="1" dirty="0">
                <a:highlight>
                  <a:srgbClr val="FFB64B"/>
                </a:highlight>
                <a:latin typeface="Calibri" panose="020F0502020204030204" pitchFamily="34" charset="0"/>
                <a:ea typeface="Calibri" panose="020F0502020204030204" pitchFamily="34" charset="0"/>
                <a:cs typeface="Times New Roman" panose="02020603050405020304" pitchFamily="18" charset="0"/>
              </a:rPr>
              <a:t>Schreibe den Text in richtiger Orthographie ab.</a:t>
            </a:r>
            <a:endPar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400"/>
              </a:spcAft>
              <a:buFont typeface="Calibri" panose="020F0502020204030204" pitchFamily="34" charset="0"/>
              <a:buChar char="-"/>
              <a:tabLst>
                <a:tab pos="446088" algn="l"/>
              </a:tabLst>
            </a:pPr>
            <a:r>
              <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rPr>
              <a:t>Können/rezeptiv. Beispiel: </a:t>
            </a:r>
            <a:r>
              <a:rPr lang="de-DE" sz="2000" i="1" dirty="0">
                <a:highlight>
                  <a:srgbClr val="FFFF99"/>
                </a:highlight>
                <a:latin typeface="Calibri" panose="020F0502020204030204" pitchFamily="34" charset="0"/>
                <a:ea typeface="Calibri" panose="020F0502020204030204" pitchFamily="34" charset="0"/>
                <a:cs typeface="Times New Roman" panose="02020603050405020304" pitchFamily="18" charset="0"/>
              </a:rPr>
              <a:t>Unterstreiche alle Wörter mit v/V. Korrigiere mit den vereinbarten Korrekturzeichen den folgenden Text …</a:t>
            </a:r>
            <a:endPar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88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F8B73-0A90-42FB-828F-36A52D652B08}"/>
              </a:ext>
            </a:extLst>
          </p:cNvPr>
          <p:cNvSpPr>
            <a:spLocks noGrp="1"/>
          </p:cNvSpPr>
          <p:nvPr>
            <p:ph type="title"/>
          </p:nvPr>
        </p:nvSpPr>
        <p:spPr/>
        <p:txBody>
          <a:bodyPr/>
          <a:lstStyle/>
          <a:p>
            <a:r>
              <a:rPr lang="de-DE" dirty="0"/>
              <a:t>Parameter für Aufgaben</a:t>
            </a:r>
          </a:p>
        </p:txBody>
      </p:sp>
      <p:sp>
        <p:nvSpPr>
          <p:cNvPr id="6" name="Rechteck 5">
            <a:extLst>
              <a:ext uri="{FF2B5EF4-FFF2-40B4-BE49-F238E27FC236}">
                <a16:creationId xmlns:a16="http://schemas.microsoft.com/office/drawing/2014/main" id="{558E7EF0-C936-445C-A4FB-787F14E880AA}"/>
              </a:ext>
            </a:extLst>
          </p:cNvPr>
          <p:cNvSpPr/>
          <p:nvPr/>
        </p:nvSpPr>
        <p:spPr>
          <a:xfrm>
            <a:off x="742075" y="4066424"/>
            <a:ext cx="10707850" cy="2308324"/>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Weitere Parameter können sein, dass man auch</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die </a:t>
            </a:r>
            <a:r>
              <a:rPr lang="de-DE" b="1" dirty="0">
                <a:latin typeface="Calibri" panose="020F0502020204030204" pitchFamily="34" charset="0"/>
                <a:ea typeface="Calibri" panose="020F0502020204030204" pitchFamily="34" charset="0"/>
                <a:cs typeface="Times New Roman" panose="02020603050405020304" pitchFamily="18" charset="0"/>
              </a:rPr>
              <a:t>Wissensarten</a:t>
            </a:r>
            <a:r>
              <a:rPr lang="de-DE" dirty="0">
                <a:latin typeface="Calibri" panose="020F0502020204030204" pitchFamily="34" charset="0"/>
                <a:ea typeface="Calibri" panose="020F0502020204030204" pitchFamily="34" charset="0"/>
                <a:cs typeface="Times New Roman" panose="02020603050405020304" pitchFamily="18" charset="0"/>
              </a:rPr>
              <a:t>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deklaratives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Problemlösungswissen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prozedurales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metakognitives Wissen</a:t>
            </a:r>
          </a:p>
          <a:p>
            <a:r>
              <a:rPr lang="de-DE" dirty="0">
                <a:latin typeface="Calibri" panose="020F0502020204030204" pitchFamily="34" charset="0"/>
                <a:ea typeface="Calibri" panose="020F0502020204030204" pitchFamily="34" charset="0"/>
                <a:cs typeface="Times New Roman" panose="02020603050405020304" pitchFamily="18" charset="0"/>
              </a:rPr>
              <a:t>oder </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den </a:t>
            </a:r>
            <a:r>
              <a:rPr lang="de-DE" b="1" dirty="0">
                <a:latin typeface="Calibri" panose="020F0502020204030204" pitchFamily="34" charset="0"/>
                <a:ea typeface="Calibri" panose="020F0502020204030204" pitchFamily="34" charset="0"/>
                <a:cs typeface="Times New Roman" panose="02020603050405020304" pitchFamily="18" charset="0"/>
              </a:rPr>
              <a:t>Lebensweltbezug</a:t>
            </a:r>
            <a:r>
              <a:rPr lang="de-DE" dirty="0">
                <a:latin typeface="Calibri" panose="020F0502020204030204" pitchFamily="34" charset="0"/>
                <a:ea typeface="Calibri" panose="020F0502020204030204" pitchFamily="34" charset="0"/>
                <a:cs typeface="Times New Roman" panose="02020603050405020304" pitchFamily="18" charset="0"/>
              </a:rPr>
              <a:t> betrachtet.</a:t>
            </a:r>
            <a:endParaRPr lang="de-DE" dirty="0"/>
          </a:p>
        </p:txBody>
      </p:sp>
      <p:graphicFrame>
        <p:nvGraphicFramePr>
          <p:cNvPr id="3" name="Tabelle 2">
            <a:extLst>
              <a:ext uri="{FF2B5EF4-FFF2-40B4-BE49-F238E27FC236}">
                <a16:creationId xmlns:a16="http://schemas.microsoft.com/office/drawing/2014/main" id="{141482EF-97DE-4568-833D-6D464426C63F}"/>
              </a:ext>
            </a:extLst>
          </p:cNvPr>
          <p:cNvGraphicFramePr>
            <a:graphicFrameLocks noGrp="1"/>
          </p:cNvGraphicFramePr>
          <p:nvPr>
            <p:extLst>
              <p:ext uri="{D42A27DB-BD31-4B8C-83A1-F6EECF244321}">
                <p14:modId xmlns:p14="http://schemas.microsoft.com/office/powerpoint/2010/main" val="3167500269"/>
              </p:ext>
            </p:extLst>
          </p:nvPr>
        </p:nvGraphicFramePr>
        <p:xfrm>
          <a:off x="866140" y="2012304"/>
          <a:ext cx="10675940" cy="1558544"/>
        </p:xfrm>
        <a:graphic>
          <a:graphicData uri="http://schemas.openxmlformats.org/drawingml/2006/table">
            <a:tbl>
              <a:tblPr firstRow="1" bandRow="1">
                <a:tableStyleId>{5C22544A-7EE6-4342-B048-85BDC9FD1C3A}</a:tableStyleId>
              </a:tblPr>
              <a:tblGrid>
                <a:gridCol w="2135188">
                  <a:extLst>
                    <a:ext uri="{9D8B030D-6E8A-4147-A177-3AD203B41FA5}">
                      <a16:colId xmlns:a16="http://schemas.microsoft.com/office/drawing/2014/main" val="3247550326"/>
                    </a:ext>
                  </a:extLst>
                </a:gridCol>
                <a:gridCol w="2135188">
                  <a:extLst>
                    <a:ext uri="{9D8B030D-6E8A-4147-A177-3AD203B41FA5}">
                      <a16:colId xmlns:a16="http://schemas.microsoft.com/office/drawing/2014/main" val="3453692584"/>
                    </a:ext>
                  </a:extLst>
                </a:gridCol>
                <a:gridCol w="2135188">
                  <a:extLst>
                    <a:ext uri="{9D8B030D-6E8A-4147-A177-3AD203B41FA5}">
                      <a16:colId xmlns:a16="http://schemas.microsoft.com/office/drawing/2014/main" val="382636650"/>
                    </a:ext>
                  </a:extLst>
                </a:gridCol>
                <a:gridCol w="2135188">
                  <a:extLst>
                    <a:ext uri="{9D8B030D-6E8A-4147-A177-3AD203B41FA5}">
                      <a16:colId xmlns:a16="http://schemas.microsoft.com/office/drawing/2014/main" val="4086235738"/>
                    </a:ext>
                  </a:extLst>
                </a:gridCol>
                <a:gridCol w="2135188">
                  <a:extLst>
                    <a:ext uri="{9D8B030D-6E8A-4147-A177-3AD203B41FA5}">
                      <a16:colId xmlns:a16="http://schemas.microsoft.com/office/drawing/2014/main" val="1131792512"/>
                    </a:ext>
                  </a:extLst>
                </a:gridCol>
              </a:tblGrid>
              <a:tr h="370840">
                <a:tc>
                  <a:txBody>
                    <a:bodyPr/>
                    <a:lstStyle/>
                    <a:p>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solidFill>
                            <a:schemeClr val="tx1"/>
                          </a:solidFill>
                          <a:effectLst/>
                        </a:rPr>
                        <a:t>produktiv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5D"/>
                    </a:solidFill>
                  </a:tcPr>
                </a:tc>
                <a:tc>
                  <a:txBody>
                    <a:bodyPr/>
                    <a:lstStyle/>
                    <a:p>
                      <a:pPr>
                        <a:lnSpc>
                          <a:spcPct val="107000"/>
                        </a:lnSpc>
                        <a:spcAft>
                          <a:spcPts val="400"/>
                        </a:spcAft>
                      </a:pPr>
                      <a:r>
                        <a:rPr lang="de-DE" sz="2000" dirty="0">
                          <a:solidFill>
                            <a:schemeClr val="tx1"/>
                          </a:solidFill>
                          <a:effectLst/>
                        </a:rPr>
                        <a:t>rezeptiv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5D"/>
                    </a:solidFill>
                  </a:tcPr>
                </a:tc>
                <a:tc>
                  <a:txBody>
                    <a:bodyPr/>
                    <a:lstStyle/>
                    <a:p>
                      <a:pPr>
                        <a:lnSpc>
                          <a:spcPct val="107000"/>
                        </a:lnSpc>
                        <a:spcAft>
                          <a:spcPts val="400"/>
                        </a:spcAft>
                      </a:pPr>
                      <a:r>
                        <a:rPr lang="de-DE" sz="2000" dirty="0">
                          <a:solidFill>
                            <a:schemeClr val="tx1"/>
                          </a:solidFill>
                          <a:effectLst/>
                        </a:rPr>
                        <a:t>Grad der Offenheit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5D"/>
                    </a:solidFill>
                  </a:tcPr>
                </a:tc>
                <a:tc>
                  <a:txBody>
                    <a:bodyPr/>
                    <a:lstStyle/>
                    <a:p>
                      <a:pPr>
                        <a:lnSpc>
                          <a:spcPct val="107000"/>
                        </a:lnSpc>
                        <a:spcAft>
                          <a:spcPts val="400"/>
                        </a:spcAft>
                      </a:pPr>
                      <a:r>
                        <a:rPr lang="de-DE" sz="2000" dirty="0">
                          <a:solidFill>
                            <a:schemeClr val="tx1"/>
                          </a:solidFill>
                          <a:effectLst/>
                        </a:rPr>
                        <a:t>Grad der Komplexität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5D"/>
                    </a:solidFill>
                  </a:tcPr>
                </a:tc>
                <a:extLst>
                  <a:ext uri="{0D108BD9-81ED-4DB2-BD59-A6C34878D82A}">
                    <a16:rowId xmlns:a16="http://schemas.microsoft.com/office/drawing/2014/main" val="187837602"/>
                  </a:ext>
                </a:extLst>
              </a:tr>
              <a:tr h="370840">
                <a:tc>
                  <a:txBody>
                    <a:bodyPr/>
                    <a:lstStyle/>
                    <a:p>
                      <a:pPr>
                        <a:lnSpc>
                          <a:spcPct val="150000"/>
                        </a:lnSpc>
                        <a:spcAft>
                          <a:spcPts val="400"/>
                        </a:spcAft>
                      </a:pPr>
                      <a:r>
                        <a:rPr lang="de-DE" sz="2000" b="1" dirty="0">
                          <a:solidFill>
                            <a:schemeClr val="tx1"/>
                          </a:solidFill>
                          <a:effectLst/>
                        </a:rPr>
                        <a:t>Können</a:t>
                      </a:r>
                      <a:endParaRPr lang="de-D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428082"/>
                  </a:ext>
                </a:extLst>
              </a:tr>
              <a:tr h="370840">
                <a:tc>
                  <a:txBody>
                    <a:bodyPr/>
                    <a:lstStyle/>
                    <a:p>
                      <a:pPr>
                        <a:lnSpc>
                          <a:spcPct val="150000"/>
                        </a:lnSpc>
                        <a:spcAft>
                          <a:spcPts val="400"/>
                        </a:spcAft>
                      </a:pPr>
                      <a:r>
                        <a:rPr lang="de-DE" sz="2000" b="1" dirty="0">
                          <a:solidFill>
                            <a:schemeClr val="tx1"/>
                          </a:solidFill>
                          <a:effectLst/>
                        </a:rPr>
                        <a:t>Wissen</a:t>
                      </a:r>
                      <a:endParaRPr lang="de-D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83353"/>
                  </a:ext>
                </a:extLst>
              </a:tr>
            </a:tbl>
          </a:graphicData>
        </a:graphic>
      </p:graphicFrame>
    </p:spTree>
    <p:extLst>
      <p:ext uri="{BB962C8B-B14F-4D97-AF65-F5344CB8AC3E}">
        <p14:creationId xmlns:p14="http://schemas.microsoft.com/office/powerpoint/2010/main" val="14692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2200D-589D-484D-B294-6EF854DE65D4}"/>
              </a:ext>
            </a:extLst>
          </p:cNvPr>
          <p:cNvSpPr>
            <a:spLocks noGrp="1"/>
          </p:cNvSpPr>
          <p:nvPr>
            <p:ph type="title"/>
          </p:nvPr>
        </p:nvSpPr>
        <p:spPr>
          <a:xfrm>
            <a:off x="735640" y="324579"/>
            <a:ext cx="10515600" cy="719396"/>
          </a:xfrm>
        </p:spPr>
        <p:txBody>
          <a:bodyPr>
            <a:normAutofit/>
          </a:bodyPr>
          <a:lstStyle/>
          <a:p>
            <a:r>
              <a:rPr lang="de-DE" sz="3200" dirty="0"/>
              <a:t>Orientierungsaufgaben (regelgeleitete Schreibungen)</a:t>
            </a:r>
          </a:p>
        </p:txBody>
      </p:sp>
      <p:sp>
        <p:nvSpPr>
          <p:cNvPr id="3" name="Inhaltsplatzhalter 2">
            <a:extLst>
              <a:ext uri="{FF2B5EF4-FFF2-40B4-BE49-F238E27FC236}">
                <a16:creationId xmlns:a16="http://schemas.microsoft.com/office/drawing/2014/main" id="{795C147A-67C8-4FFE-BC0C-E3528EB8F1AA}"/>
              </a:ext>
            </a:extLst>
          </p:cNvPr>
          <p:cNvSpPr>
            <a:spLocks noGrp="1"/>
          </p:cNvSpPr>
          <p:nvPr>
            <p:ph idx="1"/>
          </p:nvPr>
        </p:nvSpPr>
        <p:spPr>
          <a:xfrm>
            <a:off x="735640" y="945205"/>
            <a:ext cx="10515600" cy="1224429"/>
          </a:xfrm>
        </p:spPr>
        <p:txBody>
          <a:bodyPr>
            <a:normAutofit lnSpcReduction="10000"/>
          </a:bodyPr>
          <a:lstStyle/>
          <a:p>
            <a:r>
              <a:rPr lang="de-DE" sz="2000" b="1" dirty="0"/>
              <a:t>Orientierungsaufgaben</a:t>
            </a:r>
            <a:r>
              <a:rPr lang="de-DE" sz="2000" dirty="0"/>
              <a:t> orientieren sich am Spiralcurriculum (S. 18-23), das zeigt, welche Vorläuferfähigkeiten vorhanden sein sollten.</a:t>
            </a:r>
          </a:p>
          <a:p>
            <a:pPr marL="361950" lvl="1" indent="0">
              <a:buNone/>
            </a:pPr>
            <a:r>
              <a:rPr lang="de-DE" sz="2000" dirty="0">
                <a:sym typeface="Wingdings" panose="05000000000000000000" pitchFamily="2" charset="2"/>
              </a:rPr>
              <a:t> </a:t>
            </a:r>
            <a:r>
              <a:rPr lang="de-DE" sz="2000" dirty="0"/>
              <a:t>Blick ins Spiralcurriculum, was in der jetzigen Klassenstufe gelernt worden sein sollte und was davon in der jetzigen Klassenstufe noch als Grundlage vorhanden ist.</a:t>
            </a:r>
          </a:p>
        </p:txBody>
      </p:sp>
      <p:sp>
        <p:nvSpPr>
          <p:cNvPr id="8" name="Textfeld 7">
            <a:extLst>
              <a:ext uri="{FF2B5EF4-FFF2-40B4-BE49-F238E27FC236}">
                <a16:creationId xmlns:a16="http://schemas.microsoft.com/office/drawing/2014/main" id="{3AED5F88-068A-4334-9294-00738C52A575}"/>
              </a:ext>
            </a:extLst>
          </p:cNvPr>
          <p:cNvSpPr txBox="1"/>
          <p:nvPr/>
        </p:nvSpPr>
        <p:spPr>
          <a:xfrm>
            <a:off x="744501" y="1983419"/>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sp>
        <p:nvSpPr>
          <p:cNvPr id="6" name="Inhaltsplatzhalter 1">
            <a:extLst>
              <a:ext uri="{FF2B5EF4-FFF2-40B4-BE49-F238E27FC236}">
                <a16:creationId xmlns:a16="http://schemas.microsoft.com/office/drawing/2014/main" id="{9021FFC1-ED4D-4B60-9F23-152A2A693C90}"/>
              </a:ext>
            </a:extLst>
          </p:cNvPr>
          <p:cNvSpPr txBox="1">
            <a:spLocks/>
          </p:cNvSpPr>
          <p:nvPr/>
        </p:nvSpPr>
        <p:spPr>
          <a:xfrm>
            <a:off x="744501" y="2414306"/>
            <a:ext cx="9496646" cy="1161195"/>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de-DE" sz="1800" dirty="0">
                <a:solidFill>
                  <a:srgbClr val="000000"/>
                </a:solidFill>
                <a:latin typeface="+mj-lt"/>
              </a:rPr>
              <a:t>1. Unterstreiche in dem folgenden Text alle Nomen. Schreibe sie unter den Text. Achte auf die Großschreibung. </a:t>
            </a:r>
          </a:p>
          <a:p>
            <a:pPr marL="0" indent="0">
              <a:lnSpc>
                <a:spcPct val="120000"/>
              </a:lnSpc>
              <a:buNone/>
            </a:pPr>
            <a:r>
              <a:rPr lang="de-DE" sz="1800" dirty="0">
                <a:solidFill>
                  <a:srgbClr val="000000"/>
                </a:solidFill>
                <a:latin typeface="+mj-lt"/>
              </a:rPr>
              <a:t>2. Suche zu jedem Nomen in der Einzahl (Singular) die Mehrzahl (Plural). </a:t>
            </a:r>
          </a:p>
        </p:txBody>
      </p:sp>
      <p:sp>
        <p:nvSpPr>
          <p:cNvPr id="9" name="Rechteck 8">
            <a:extLst>
              <a:ext uri="{FF2B5EF4-FFF2-40B4-BE49-F238E27FC236}">
                <a16:creationId xmlns:a16="http://schemas.microsoft.com/office/drawing/2014/main" id="{3525D037-E42B-4D4D-BC55-C68E361497C9}"/>
              </a:ext>
            </a:extLst>
          </p:cNvPr>
          <p:cNvSpPr/>
          <p:nvPr/>
        </p:nvSpPr>
        <p:spPr>
          <a:xfrm>
            <a:off x="798357" y="3707598"/>
            <a:ext cx="10674173" cy="646331"/>
          </a:xfrm>
          <a:prstGeom prst="rect">
            <a:avLst/>
          </a:prstGeom>
          <a:solidFill>
            <a:schemeClr val="accent5">
              <a:lumMod val="40000"/>
              <a:lumOff val="60000"/>
            </a:schemeClr>
          </a:solidFill>
        </p:spPr>
        <p:txBody>
          <a:bodyPr wrap="square">
            <a:spAutoFit/>
          </a:bodyPr>
          <a:lstStyle/>
          <a:p>
            <a:pPr>
              <a:spcAft>
                <a:spcPts val="800"/>
              </a:spcAft>
            </a:pPr>
            <a:r>
              <a:rPr lang="de-DE" i="1" dirty="0">
                <a:solidFill>
                  <a:srgbClr val="000000"/>
                </a:solidFill>
                <a:ea typeface="Calibri" panose="020F0502020204030204" pitchFamily="34" charset="0"/>
                <a:cs typeface="Times New Roman" panose="02020603050405020304" pitchFamily="18" charset="0"/>
              </a:rPr>
              <a:t>I</a:t>
            </a:r>
            <a:r>
              <a:rPr lang="de-DE" i="1" kern="1200" dirty="0">
                <a:solidFill>
                  <a:srgbClr val="000000"/>
                </a:solidFill>
                <a:effectLst/>
                <a:ea typeface="Calibri" panose="020F0502020204030204" pitchFamily="34" charset="0"/>
                <a:cs typeface="Times New Roman" panose="02020603050405020304" pitchFamily="18" charset="0"/>
              </a:rPr>
              <a:t>ch lese gerade ein buch. Darin geht es um ein </a:t>
            </a:r>
            <a:r>
              <a:rPr lang="de-DE" i="1" kern="1200" dirty="0" err="1">
                <a:solidFill>
                  <a:srgbClr val="000000"/>
                </a:solidFill>
                <a:effectLst/>
                <a:ea typeface="Calibri" panose="020F0502020204030204" pitchFamily="34" charset="0"/>
                <a:cs typeface="Times New Roman" panose="02020603050405020304" pitchFamily="18" charset="0"/>
              </a:rPr>
              <a:t>mädchen</a:t>
            </a:r>
            <a:r>
              <a:rPr lang="de-DE" i="1" kern="1200" dirty="0">
                <a:solidFill>
                  <a:srgbClr val="000000"/>
                </a:solidFill>
                <a:effectLst/>
                <a:ea typeface="Calibri" panose="020F0502020204030204" pitchFamily="34" charset="0"/>
                <a:cs typeface="Times New Roman" panose="02020603050405020304" pitchFamily="18" charset="0"/>
              </a:rPr>
              <a:t> und eine </a:t>
            </a:r>
            <a:r>
              <a:rPr lang="de-DE" i="1" kern="1200" dirty="0" err="1">
                <a:solidFill>
                  <a:srgbClr val="000000"/>
                </a:solidFill>
                <a:effectLst/>
                <a:ea typeface="Calibri" panose="020F0502020204030204" pitchFamily="34" charset="0"/>
                <a:cs typeface="Times New Roman" panose="02020603050405020304" pitchFamily="18" charset="0"/>
              </a:rPr>
              <a:t>katze</a:t>
            </a:r>
            <a:r>
              <a:rPr lang="de-DE" i="1" kern="1200" dirty="0">
                <a:solidFill>
                  <a:srgbClr val="000000"/>
                </a:solidFill>
                <a:effectLst/>
                <a:ea typeface="Calibri" panose="020F0502020204030204" pitchFamily="34" charset="0"/>
                <a:cs typeface="Times New Roman" panose="02020603050405020304" pitchFamily="18" charset="0"/>
              </a:rPr>
              <a:t>. Sie sitzt gerne auf einem </a:t>
            </a:r>
            <a:r>
              <a:rPr lang="de-DE" i="1" kern="1200" dirty="0" err="1">
                <a:solidFill>
                  <a:srgbClr val="000000"/>
                </a:solidFill>
                <a:effectLst/>
                <a:ea typeface="Calibri" panose="020F0502020204030204" pitchFamily="34" charset="0"/>
                <a:cs typeface="Times New Roman" panose="02020603050405020304" pitchFamily="18" charset="0"/>
              </a:rPr>
              <a:t>stuhl</a:t>
            </a:r>
            <a:r>
              <a:rPr lang="de-DE" i="1" dirty="0">
                <a:solidFill>
                  <a:srgbClr val="000000"/>
                </a:solidFill>
                <a:ea typeface="Calibri" panose="020F0502020204030204" pitchFamily="34" charset="0"/>
                <a:cs typeface="Times New Roman" panose="02020603050405020304" pitchFamily="18" charset="0"/>
              </a:rPr>
              <a:t> oder auf dem tisch. Sie klettert auch auf einen baum. Manchmal wagt sie sich auf einen </a:t>
            </a:r>
            <a:r>
              <a:rPr lang="de-DE" i="1" dirty="0" err="1">
                <a:solidFill>
                  <a:srgbClr val="000000"/>
                </a:solidFill>
                <a:ea typeface="Calibri" panose="020F0502020204030204" pitchFamily="34" charset="0"/>
                <a:cs typeface="Times New Roman" panose="02020603050405020304" pitchFamily="18" charset="0"/>
              </a:rPr>
              <a:t>ast</a:t>
            </a:r>
            <a:r>
              <a:rPr lang="de-DE" i="1" dirty="0">
                <a:solidFill>
                  <a:srgbClr val="000000"/>
                </a:solidFill>
                <a:ea typeface="Calibri" panose="020F0502020204030204" pitchFamily="34" charset="0"/>
                <a:cs typeface="Times New Roman" panose="02020603050405020304" pitchFamily="18" charset="0"/>
              </a:rPr>
              <a:t>. Einmal ist sie abgestürzt…</a:t>
            </a:r>
            <a:endParaRPr lang="de-DE" i="1" dirty="0">
              <a:effectLst/>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id="{0B58C639-C205-4BEF-BD6C-4AD6E3AC3896}"/>
              </a:ext>
            </a:extLst>
          </p:cNvPr>
          <p:cNvSpPr txBox="1"/>
          <p:nvPr/>
        </p:nvSpPr>
        <p:spPr>
          <a:xfrm>
            <a:off x="735640" y="4569450"/>
            <a:ext cx="11034602" cy="369332"/>
          </a:xfrm>
          <a:prstGeom prst="rect">
            <a:avLst/>
          </a:prstGeom>
          <a:noFill/>
        </p:spPr>
        <p:txBody>
          <a:bodyPr wrap="square" rtlCol="0">
            <a:spAutoFit/>
          </a:bodyPr>
          <a:lstStyle/>
          <a:p>
            <a:r>
              <a:rPr lang="de-DE" dirty="0">
                <a:latin typeface="+mj-lt"/>
                <a:cs typeface="Arial"/>
              </a:rPr>
              <a:t>3. Schreibe den Text in gewohnter Schreibweise mit Groß- und Kleinbuchstaben. </a:t>
            </a:r>
            <a:endParaRPr lang="de-DE" dirty="0">
              <a:latin typeface="Arial"/>
              <a:cs typeface="Arial"/>
            </a:endParaRPr>
          </a:p>
        </p:txBody>
      </p:sp>
      <p:grpSp>
        <p:nvGrpSpPr>
          <p:cNvPr id="11" name="Gruppierung 2">
            <a:extLst>
              <a:ext uri="{FF2B5EF4-FFF2-40B4-BE49-F238E27FC236}">
                <a16:creationId xmlns:a16="http://schemas.microsoft.com/office/drawing/2014/main" id="{9DE65872-2BBA-486A-B26B-37D961AE8523}"/>
              </a:ext>
            </a:extLst>
          </p:cNvPr>
          <p:cNvGrpSpPr/>
          <p:nvPr/>
        </p:nvGrpSpPr>
        <p:grpSpPr>
          <a:xfrm>
            <a:off x="582012" y="5079937"/>
            <a:ext cx="11106861" cy="1429136"/>
            <a:chOff x="366625" y="4449012"/>
            <a:chExt cx="8165815" cy="1429136"/>
          </a:xfrm>
        </p:grpSpPr>
        <p:sp>
          <p:nvSpPr>
            <p:cNvPr id="12" name="Inhaltsplatzhalter 1">
              <a:extLst>
                <a:ext uri="{FF2B5EF4-FFF2-40B4-BE49-F238E27FC236}">
                  <a16:creationId xmlns:a16="http://schemas.microsoft.com/office/drawing/2014/main" id="{D5FCB756-0E90-47A4-9C84-228B1AA071C4}"/>
                </a:ext>
              </a:extLst>
            </p:cNvPr>
            <p:cNvSpPr txBox="1">
              <a:spLocks/>
            </p:cNvSpPr>
            <p:nvPr/>
          </p:nvSpPr>
          <p:spPr>
            <a:xfrm>
              <a:off x="611560" y="4797152"/>
              <a:ext cx="7920880" cy="1080996"/>
            </a:xfrm>
            <a:prstGeom prst="rect">
              <a:avLst/>
            </a:prstGeom>
            <a:solidFill>
              <a:srgbClr val="CCFF99"/>
            </a:solidFill>
          </p:spPr>
          <p:txBody>
            <a:bodyPr vert="horz">
              <a:normAutofit fontScale="2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40000"/>
                </a:lnSpc>
                <a:buNone/>
              </a:pPr>
              <a:r>
                <a:rPr lang="de-DE" sz="7200" dirty="0">
                  <a:latin typeface="+mj-lt"/>
                </a:rPr>
                <a:t>Die </a:t>
              </a:r>
              <a:r>
                <a:rPr lang="de-DE" sz="7200" b="1" dirty="0">
                  <a:latin typeface="+mj-lt"/>
                </a:rPr>
                <a:t>Lernenden</a:t>
              </a:r>
              <a:r>
                <a:rPr lang="de-DE" sz="7200" dirty="0">
                  <a:latin typeface="+mj-lt"/>
                </a:rPr>
                <a:t> sind orientiert über die kommenden Inhalte.</a:t>
              </a:r>
            </a:p>
            <a:p>
              <a:pPr marL="109728" indent="0">
                <a:lnSpc>
                  <a:spcPct val="140000"/>
                </a:lnSpc>
                <a:buNone/>
              </a:pPr>
              <a:r>
                <a:rPr lang="de-DE" sz="7200" dirty="0">
                  <a:latin typeface="+mj-lt"/>
                </a:rPr>
                <a:t>Die</a:t>
              </a:r>
              <a:r>
                <a:rPr lang="de-DE" sz="7200" b="1" dirty="0">
                  <a:latin typeface="+mj-lt"/>
                </a:rPr>
                <a:t> Lehrenden </a:t>
              </a:r>
              <a:r>
                <a:rPr lang="de-DE" sz="7200" dirty="0">
                  <a:latin typeface="+mj-lt"/>
                </a:rPr>
                <a:t>sehen an den Aufgabenlösungen, was gekonnt wird und was aufgefrischt werden muss. </a:t>
              </a:r>
            </a:p>
            <a:p>
              <a:pPr marL="109728" indent="0">
                <a:lnSpc>
                  <a:spcPct val="140000"/>
                </a:lnSpc>
                <a:buNone/>
              </a:pPr>
              <a:r>
                <a:rPr lang="de-DE" sz="7200" dirty="0">
                  <a:latin typeface="+mj-lt"/>
                </a:rPr>
                <a:t>Zudem erhält jede Lehrkraft ein Bild für eine nötige Differenzierung. </a:t>
              </a:r>
            </a:p>
            <a:p>
              <a:pPr marL="109728" indent="0">
                <a:lnSpc>
                  <a:spcPct val="140000"/>
                </a:lnSpc>
                <a:buNone/>
              </a:pPr>
              <a:endParaRPr lang="de-DE" dirty="0"/>
            </a:p>
          </p:txBody>
        </p:sp>
        <p:pic>
          <p:nvPicPr>
            <p:cNvPr id="13" name="Grafik 14" descr="Fahne">
              <a:extLst>
                <a:ext uri="{FF2B5EF4-FFF2-40B4-BE49-F238E27FC236}">
                  <a16:creationId xmlns:a16="http://schemas.microsoft.com/office/drawing/2014/main" id="{B211BA0D-6F9F-4319-B1ED-AEAB8B292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625" y="4449012"/>
              <a:ext cx="914400" cy="914400"/>
            </a:xfrm>
            <a:prstGeom prst="rect">
              <a:avLst/>
            </a:prstGeom>
          </p:spPr>
        </p:pic>
      </p:grpSp>
      <p:sp>
        <p:nvSpPr>
          <p:cNvPr id="7" name="Textfeld 6">
            <a:extLst>
              <a:ext uri="{FF2B5EF4-FFF2-40B4-BE49-F238E27FC236}">
                <a16:creationId xmlns:a16="http://schemas.microsoft.com/office/drawing/2014/main" id="{C37A2AC1-B463-4960-9BFF-C55D86A9E210}"/>
              </a:ext>
            </a:extLst>
          </p:cNvPr>
          <p:cNvSpPr txBox="1"/>
          <p:nvPr/>
        </p:nvSpPr>
        <p:spPr>
          <a:xfrm>
            <a:off x="10232286" y="2517774"/>
            <a:ext cx="1447726" cy="923330"/>
          </a:xfrm>
          <a:prstGeom prst="rect">
            <a:avLst/>
          </a:prstGeom>
          <a:solidFill>
            <a:schemeClr val="accent6">
              <a:lumMod val="60000"/>
              <a:lumOff val="40000"/>
            </a:schemeClr>
          </a:solidFill>
        </p:spPr>
        <p:txBody>
          <a:bodyPr wrap="square" rtlCol="0">
            <a:spAutoFit/>
          </a:bodyPr>
          <a:lstStyle/>
          <a:p>
            <a:pPr algn="ctr"/>
            <a:r>
              <a:rPr lang="de-DE" dirty="0"/>
              <a:t>WISSEN aus den Klassen 1/2</a:t>
            </a:r>
          </a:p>
        </p:txBody>
      </p:sp>
      <p:sp>
        <p:nvSpPr>
          <p:cNvPr id="14" name="Textfeld 13">
            <a:extLst>
              <a:ext uri="{FF2B5EF4-FFF2-40B4-BE49-F238E27FC236}">
                <a16:creationId xmlns:a16="http://schemas.microsoft.com/office/drawing/2014/main" id="{DBE1DA95-18D9-4C1D-8758-41AB03D06AAC}"/>
              </a:ext>
            </a:extLst>
          </p:cNvPr>
          <p:cNvSpPr txBox="1"/>
          <p:nvPr/>
        </p:nvSpPr>
        <p:spPr>
          <a:xfrm>
            <a:off x="10232286" y="4566352"/>
            <a:ext cx="1447726" cy="369332"/>
          </a:xfrm>
          <a:prstGeom prst="rect">
            <a:avLst/>
          </a:prstGeom>
          <a:solidFill>
            <a:schemeClr val="accent6">
              <a:lumMod val="60000"/>
              <a:lumOff val="40000"/>
            </a:schemeClr>
          </a:solidFill>
        </p:spPr>
        <p:txBody>
          <a:bodyPr wrap="square" rtlCol="0">
            <a:spAutoFit/>
          </a:bodyPr>
          <a:lstStyle/>
          <a:p>
            <a:pPr algn="ctr"/>
            <a:r>
              <a:rPr lang="de-DE" dirty="0"/>
              <a:t>KÖNNEN</a:t>
            </a:r>
          </a:p>
        </p:txBody>
      </p:sp>
    </p:spTree>
    <p:extLst>
      <p:ext uri="{BB962C8B-B14F-4D97-AF65-F5344CB8AC3E}">
        <p14:creationId xmlns:p14="http://schemas.microsoft.com/office/powerpoint/2010/main" val="26174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6" grpId="0"/>
      <p:bldP spid="9" grpId="0" animBg="1"/>
      <p:bldP spid="10" grpId="0"/>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904" y="232859"/>
            <a:ext cx="10515600" cy="647480"/>
          </a:xfrm>
        </p:spPr>
        <p:txBody>
          <a:bodyPr>
            <a:normAutofit/>
          </a:bodyPr>
          <a:lstStyle/>
          <a:p>
            <a:r>
              <a:rPr lang="de-DE" sz="3000" dirty="0"/>
              <a:t>Orientierungsaufgaben (Merkschreibung)</a:t>
            </a:r>
          </a:p>
        </p:txBody>
      </p:sp>
      <p:sp>
        <p:nvSpPr>
          <p:cNvPr id="9" name="Textfeld 8">
            <a:extLst>
              <a:ext uri="{FF2B5EF4-FFF2-40B4-BE49-F238E27FC236}">
                <a16:creationId xmlns:a16="http://schemas.microsoft.com/office/drawing/2014/main" id="{AC2D395D-2883-461C-AC6B-F6C2C679D5BF}"/>
              </a:ext>
            </a:extLst>
          </p:cNvPr>
          <p:cNvSpPr txBox="1"/>
          <p:nvPr/>
        </p:nvSpPr>
        <p:spPr>
          <a:xfrm>
            <a:off x="687904" y="969470"/>
            <a:ext cx="9496646" cy="430887"/>
          </a:xfrm>
          <a:prstGeom prst="rect">
            <a:avLst/>
          </a:prstGeom>
          <a:noFill/>
        </p:spPr>
        <p:txBody>
          <a:bodyPr wrap="square" rtlCol="0">
            <a:spAutoFit/>
          </a:bodyPr>
          <a:lstStyle/>
          <a:p>
            <a:r>
              <a:rPr lang="de-DE" sz="2200" dirty="0">
                <a:solidFill>
                  <a:schemeClr val="accent2"/>
                </a:solidFill>
              </a:rPr>
              <a:t>Beispiel: &lt;h&gt;-Schreibung Kl. 3/4</a:t>
            </a:r>
          </a:p>
        </p:txBody>
      </p:sp>
      <p:sp>
        <p:nvSpPr>
          <p:cNvPr id="3" name="Textfeld 2">
            <a:extLst>
              <a:ext uri="{FF2B5EF4-FFF2-40B4-BE49-F238E27FC236}">
                <a16:creationId xmlns:a16="http://schemas.microsoft.com/office/drawing/2014/main" id="{D749A35C-FDC8-4297-81F1-0A87314D0736}"/>
              </a:ext>
            </a:extLst>
          </p:cNvPr>
          <p:cNvSpPr txBox="1"/>
          <p:nvPr/>
        </p:nvSpPr>
        <p:spPr>
          <a:xfrm>
            <a:off x="687904" y="1489488"/>
            <a:ext cx="9850556" cy="1015663"/>
          </a:xfrm>
          <a:prstGeom prst="rect">
            <a:avLst/>
          </a:prstGeom>
          <a:noFill/>
        </p:spPr>
        <p:txBody>
          <a:bodyPr wrap="square" rtlCol="0">
            <a:spAutoFit/>
          </a:bodyPr>
          <a:lstStyle/>
          <a:p>
            <a:r>
              <a:rPr lang="de-DE" sz="2000" dirty="0"/>
              <a:t>Rechtschreibinhalt: RR, S. 29.</a:t>
            </a:r>
          </a:p>
          <a:p>
            <a:r>
              <a:rPr lang="de-DE" sz="2000" dirty="0">
                <a:sym typeface="Wingdings" panose="05000000000000000000" pitchFamily="2" charset="2"/>
              </a:rPr>
              <a:t> </a:t>
            </a:r>
            <a:r>
              <a:rPr lang="de-DE" sz="2000" dirty="0"/>
              <a:t>Die stumme &lt;h&gt;-Schreibung hat keinen unmittelbaren Vorläuferinhalt. </a:t>
            </a:r>
            <a:br>
              <a:rPr lang="de-DE" sz="2000" dirty="0"/>
            </a:br>
            <a:r>
              <a:rPr lang="de-DE" sz="2000" dirty="0"/>
              <a:t>Dennoch kann die Orientierung darauf zielen, ob das Konzept von Merkwörtern präsent ist.</a:t>
            </a:r>
          </a:p>
        </p:txBody>
      </p:sp>
      <p:sp>
        <p:nvSpPr>
          <p:cNvPr id="4" name="Textfeld 3">
            <a:extLst>
              <a:ext uri="{FF2B5EF4-FFF2-40B4-BE49-F238E27FC236}">
                <a16:creationId xmlns:a16="http://schemas.microsoft.com/office/drawing/2014/main" id="{23A2EF09-EDE2-4E4A-9EE4-2F16D435D9D1}"/>
              </a:ext>
            </a:extLst>
          </p:cNvPr>
          <p:cNvSpPr txBox="1"/>
          <p:nvPr/>
        </p:nvSpPr>
        <p:spPr>
          <a:xfrm>
            <a:off x="777240" y="2617470"/>
            <a:ext cx="10869930" cy="1323439"/>
          </a:xfrm>
          <a:prstGeom prst="rect">
            <a:avLst/>
          </a:prstGeom>
          <a:noFill/>
        </p:spPr>
        <p:txBody>
          <a:bodyPr wrap="square" rtlCol="0">
            <a:spAutoFit/>
          </a:bodyPr>
          <a:lstStyle/>
          <a:p>
            <a:r>
              <a:rPr lang="de-DE" sz="2000" b="1" dirty="0"/>
              <a:t>Wörter mit besonderen Merkstellen</a:t>
            </a:r>
          </a:p>
          <a:p>
            <a:r>
              <a:rPr lang="de-DE" sz="2000" dirty="0"/>
              <a:t>Welches der folgenden Wörter hat eine besondere Merkstelle? </a:t>
            </a:r>
          </a:p>
          <a:p>
            <a:r>
              <a:rPr lang="de-DE" sz="2000" dirty="0"/>
              <a:t>Markiere das Wort und die besondere Merkstelle.</a:t>
            </a:r>
          </a:p>
          <a:p>
            <a:r>
              <a:rPr lang="de-DE" sz="2000" dirty="0"/>
              <a:t>Schreibe diese Wörter in dein Heft.</a:t>
            </a:r>
          </a:p>
        </p:txBody>
      </p:sp>
      <p:sp>
        <p:nvSpPr>
          <p:cNvPr id="5" name="Textfeld 4">
            <a:extLst>
              <a:ext uri="{FF2B5EF4-FFF2-40B4-BE49-F238E27FC236}">
                <a16:creationId xmlns:a16="http://schemas.microsoft.com/office/drawing/2014/main" id="{D6AA2F87-779F-4606-8B85-ABCB0E83C05C}"/>
              </a:ext>
            </a:extLst>
          </p:cNvPr>
          <p:cNvSpPr txBox="1"/>
          <p:nvPr/>
        </p:nvSpPr>
        <p:spPr>
          <a:xfrm>
            <a:off x="777240" y="4053228"/>
            <a:ext cx="9989820" cy="1143070"/>
          </a:xfrm>
          <a:prstGeom prst="rect">
            <a:avLst/>
          </a:prstGeom>
          <a:solidFill>
            <a:schemeClr val="accent5">
              <a:lumMod val="40000"/>
              <a:lumOff val="60000"/>
            </a:schemeClr>
          </a:solidFill>
        </p:spPr>
        <p:txBody>
          <a:bodyPr wrap="square" rtlCol="0">
            <a:spAutoFit/>
          </a:bodyPr>
          <a:lstStyle/>
          <a:p>
            <a:pPr>
              <a:lnSpc>
                <a:spcPct val="150000"/>
              </a:lnSpc>
            </a:pPr>
            <a:r>
              <a:rPr lang="de-DE" sz="2400" i="1" dirty="0"/>
              <a:t>Mein Vater ruft ein Taxi. Auf dem See lag Eis und Schnee. Im Märchen lebt nicht nur der Vogel, sondern auch eine Fee im Wald. Im Tee schwamm ein Haar. </a:t>
            </a:r>
          </a:p>
        </p:txBody>
      </p:sp>
    </p:spTree>
    <p:extLst>
      <p:ext uri="{BB962C8B-B14F-4D97-AF65-F5344CB8AC3E}">
        <p14:creationId xmlns:p14="http://schemas.microsoft.com/office/powerpoint/2010/main" val="5083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1A6BE-B5C0-4373-B255-EC0A1AA41E9E}"/>
              </a:ext>
            </a:extLst>
          </p:cNvPr>
          <p:cNvSpPr>
            <a:spLocks noGrp="1"/>
          </p:cNvSpPr>
          <p:nvPr>
            <p:ph type="title"/>
          </p:nvPr>
        </p:nvSpPr>
        <p:spPr>
          <a:xfrm>
            <a:off x="838200" y="365126"/>
            <a:ext cx="10515600" cy="820502"/>
          </a:xfrm>
        </p:spPr>
        <p:txBody>
          <a:bodyPr>
            <a:normAutofit/>
          </a:bodyPr>
          <a:lstStyle/>
          <a:p>
            <a:r>
              <a:rPr lang="de-DE" sz="3200" dirty="0"/>
              <a:t>Erarbeitungsaufgaben</a:t>
            </a:r>
          </a:p>
        </p:txBody>
      </p:sp>
      <p:sp>
        <p:nvSpPr>
          <p:cNvPr id="4" name="Textfeld 3">
            <a:extLst>
              <a:ext uri="{FF2B5EF4-FFF2-40B4-BE49-F238E27FC236}">
                <a16:creationId xmlns:a16="http://schemas.microsoft.com/office/drawing/2014/main" id="{5146B913-3F96-40A0-96D1-2DC1C54AC801}"/>
              </a:ext>
            </a:extLst>
          </p:cNvPr>
          <p:cNvSpPr txBox="1"/>
          <p:nvPr/>
        </p:nvSpPr>
        <p:spPr>
          <a:xfrm>
            <a:off x="783265" y="3716085"/>
            <a:ext cx="10983432" cy="1631216"/>
          </a:xfrm>
          <a:prstGeom prst="rect">
            <a:avLst/>
          </a:prstGeom>
          <a:noFill/>
        </p:spPr>
        <p:txBody>
          <a:bodyPr wrap="square" rtlCol="0">
            <a:spAutoFit/>
          </a:bodyPr>
          <a:lstStyle/>
          <a:p>
            <a:r>
              <a:rPr lang="de-DE" sz="2000" dirty="0">
                <a:solidFill>
                  <a:schemeClr val="accent6">
                    <a:lumMod val="75000"/>
                  </a:schemeClr>
                </a:solidFill>
              </a:rPr>
              <a:t>Erarbeitung ist  bei regelgeleiteten Aufgaben Wissensanwendung. </a:t>
            </a:r>
            <a:r>
              <a:rPr lang="de-DE" sz="2000" dirty="0"/>
              <a:t>Das erforderliche Wissen kann</a:t>
            </a:r>
          </a:p>
          <a:p>
            <a:pPr marL="285750" indent="-285750">
              <a:buFont typeface="Arial" panose="020B0604020202020204" pitchFamily="34" charset="0"/>
              <a:buChar char="•"/>
            </a:pPr>
            <a:r>
              <a:rPr lang="de-DE" sz="2000" dirty="0"/>
              <a:t>vorausgesetzt werden, weil es an anderer Stelle erworben worden ist</a:t>
            </a:r>
          </a:p>
          <a:p>
            <a:pPr marL="285750" indent="-285750">
              <a:buFont typeface="Arial" panose="020B0604020202020204" pitchFamily="34" charset="0"/>
              <a:buChar char="•"/>
            </a:pPr>
            <a:r>
              <a:rPr lang="de-DE" sz="2000" dirty="0"/>
              <a:t>vorgegeben werden, sodass es angewandt wird</a:t>
            </a:r>
          </a:p>
          <a:p>
            <a:pPr marL="285750" indent="-285750">
              <a:buFont typeface="Arial" panose="020B0604020202020204" pitchFamily="34" charset="0"/>
              <a:buChar char="•"/>
            </a:pPr>
            <a:r>
              <a:rPr lang="de-DE" sz="2000" dirty="0"/>
              <a:t>zusammen mit der Orthographie erworben werden,</a:t>
            </a:r>
            <a:br>
              <a:rPr lang="de-DE" sz="2000" dirty="0"/>
            </a:br>
            <a:r>
              <a:rPr lang="de-DE" sz="2000" dirty="0"/>
              <a:t>wobei sich immer die Frage stellt, welches Wissen jeweils wieder vorausgesetzt wird.</a:t>
            </a:r>
          </a:p>
        </p:txBody>
      </p:sp>
      <p:sp>
        <p:nvSpPr>
          <p:cNvPr id="5" name="Rechteck 4">
            <a:extLst>
              <a:ext uri="{FF2B5EF4-FFF2-40B4-BE49-F238E27FC236}">
                <a16:creationId xmlns:a16="http://schemas.microsoft.com/office/drawing/2014/main" id="{D098FCC8-6887-43D5-B1FF-35A88B40E2F3}"/>
              </a:ext>
            </a:extLst>
          </p:cNvPr>
          <p:cNvSpPr/>
          <p:nvPr/>
        </p:nvSpPr>
        <p:spPr>
          <a:xfrm>
            <a:off x="730103" y="1185628"/>
            <a:ext cx="10784957" cy="2106731"/>
          </a:xfrm>
          <a:prstGeom prst="rect">
            <a:avLst/>
          </a:prstGeom>
        </p:spPr>
        <p:txBody>
          <a:bodyPr wrap="square">
            <a:spAutoFit/>
          </a:bodyPr>
          <a:lstStyle/>
          <a:p>
            <a:pPr marL="171450" indent="-171450">
              <a:lnSpc>
                <a:spcPct val="110000"/>
              </a:lnSpc>
              <a:buFont typeface="Arial"/>
              <a:buChar char="•"/>
            </a:pPr>
            <a:r>
              <a:rPr lang="de-DE" sz="2000" b="1" dirty="0"/>
              <a:t>Erarbeitungsaufgaben</a:t>
            </a:r>
            <a:r>
              <a:rPr lang="de-DE" sz="2000" dirty="0"/>
              <a:t> orientieren sich an den verschiedenen Rechtschreibinhalten, die mit geeigneten Verfahren erarbeitet werden sollen. </a:t>
            </a:r>
          </a:p>
          <a:p>
            <a:pPr marL="361950" lvl="1" indent="-171450">
              <a:lnSpc>
                <a:spcPct val="110000"/>
              </a:lnSpc>
              <a:buFont typeface="Arial"/>
              <a:buChar char="•"/>
            </a:pPr>
            <a:r>
              <a:rPr lang="de-DE" sz="2000" dirty="0"/>
              <a:t>Sie ermöglichen den Lernenden sich den jeweiligen Rechtschreibinhalt zu erarbeiten </a:t>
            </a:r>
          </a:p>
          <a:p>
            <a:pPr marL="361950" lvl="1" indent="-171450">
              <a:lnSpc>
                <a:spcPct val="110000"/>
              </a:lnSpc>
              <a:buFont typeface="Arial"/>
              <a:buChar char="•"/>
            </a:pPr>
            <a:r>
              <a:rPr lang="de-DE" sz="2000" dirty="0">
                <a:solidFill>
                  <a:schemeClr val="accent6">
                    <a:lumMod val="75000"/>
                  </a:schemeClr>
                </a:solidFill>
              </a:rPr>
              <a:t>Regelgeleitete Schreibungen </a:t>
            </a:r>
            <a:r>
              <a:rPr lang="de-DE" sz="2000" dirty="0"/>
              <a:t>werden anders erarbeitet als </a:t>
            </a:r>
            <a:r>
              <a:rPr lang="de-DE" sz="2000" dirty="0">
                <a:solidFill>
                  <a:schemeClr val="accent2"/>
                </a:solidFill>
              </a:rPr>
              <a:t>Merkschreibungen</a:t>
            </a:r>
            <a:r>
              <a:rPr lang="de-DE" sz="2000" dirty="0"/>
              <a:t> </a:t>
            </a:r>
          </a:p>
          <a:p>
            <a:pPr marL="190500" lvl="1">
              <a:lnSpc>
                <a:spcPct val="110000"/>
              </a:lnSpc>
            </a:pPr>
            <a:r>
              <a:rPr lang="de-DE" sz="2000" dirty="0">
                <a:sym typeface="Wingdings" panose="05000000000000000000" pitchFamily="2" charset="2"/>
              </a:rPr>
              <a:t> </a:t>
            </a:r>
            <a:r>
              <a:rPr lang="de-DE" sz="2000" dirty="0"/>
              <a:t>Da </a:t>
            </a:r>
            <a:r>
              <a:rPr lang="de-DE" sz="2000" b="1" dirty="0"/>
              <a:t>Strategien</a:t>
            </a:r>
            <a:r>
              <a:rPr lang="de-DE" sz="2000" dirty="0"/>
              <a:t> im Rechtschreibrahmen auf Erarbeitungsaufgaben verweisen, Rechtschreibrahmen konsultieren und weiteres nötiges Wissen auffüllen.</a:t>
            </a:r>
          </a:p>
        </p:txBody>
      </p:sp>
    </p:spTree>
    <p:extLst>
      <p:ext uri="{BB962C8B-B14F-4D97-AF65-F5344CB8AC3E}">
        <p14:creationId xmlns:p14="http://schemas.microsoft.com/office/powerpoint/2010/main" val="13710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C3C6C-E955-4DFB-B616-A09AADC468BE}"/>
              </a:ext>
            </a:extLst>
          </p:cNvPr>
          <p:cNvSpPr>
            <a:spLocks noGrp="1"/>
          </p:cNvSpPr>
          <p:nvPr>
            <p:ph type="title"/>
          </p:nvPr>
        </p:nvSpPr>
        <p:spPr>
          <a:xfrm>
            <a:off x="401201" y="209645"/>
            <a:ext cx="10515600" cy="549275"/>
          </a:xfrm>
        </p:spPr>
        <p:txBody>
          <a:bodyPr>
            <a:normAutofit/>
          </a:bodyPr>
          <a:lstStyle/>
          <a:p>
            <a:r>
              <a:rPr lang="de-DE" sz="3200" b="1" dirty="0"/>
              <a:t>Erarbeitungsaufgaben</a:t>
            </a:r>
            <a:r>
              <a:rPr lang="de-DE" sz="3200" dirty="0"/>
              <a:t> (mit vorgegebenem Wissen)</a:t>
            </a:r>
          </a:p>
        </p:txBody>
      </p:sp>
      <p:sp>
        <p:nvSpPr>
          <p:cNvPr id="6" name="Textfeld 5">
            <a:extLst>
              <a:ext uri="{FF2B5EF4-FFF2-40B4-BE49-F238E27FC236}">
                <a16:creationId xmlns:a16="http://schemas.microsoft.com/office/drawing/2014/main" id="{83991E6B-DC0B-4818-813E-63DF2763B6C6}"/>
              </a:ext>
            </a:extLst>
          </p:cNvPr>
          <p:cNvSpPr txBox="1"/>
          <p:nvPr/>
        </p:nvSpPr>
        <p:spPr>
          <a:xfrm>
            <a:off x="442845" y="75892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3/4</a:t>
            </a:r>
          </a:p>
        </p:txBody>
      </p:sp>
      <p:sp>
        <p:nvSpPr>
          <p:cNvPr id="7" name="Textfeld 6">
            <a:extLst>
              <a:ext uri="{FF2B5EF4-FFF2-40B4-BE49-F238E27FC236}">
                <a16:creationId xmlns:a16="http://schemas.microsoft.com/office/drawing/2014/main" id="{D5075765-5022-493C-8340-216554CE9297}"/>
              </a:ext>
            </a:extLst>
          </p:cNvPr>
          <p:cNvSpPr txBox="1"/>
          <p:nvPr/>
        </p:nvSpPr>
        <p:spPr>
          <a:xfrm>
            <a:off x="442844" y="3572377"/>
            <a:ext cx="8305183" cy="369332"/>
          </a:xfrm>
          <a:prstGeom prst="rect">
            <a:avLst/>
          </a:prstGeom>
          <a:solidFill>
            <a:srgbClr val="CCFF99"/>
          </a:solidFill>
        </p:spPr>
        <p:txBody>
          <a:bodyPr wrap="square" rtlCol="0">
            <a:spAutoFit/>
          </a:bodyPr>
          <a:lstStyle/>
          <a:p>
            <a:r>
              <a:rPr lang="de-DE" dirty="0">
                <a:latin typeface="+mj-lt"/>
                <a:cs typeface="Arial"/>
              </a:rPr>
              <a:t>Großgeschrieben wird immer das Wort, auf das der Begleiter zeigt.  </a:t>
            </a:r>
          </a:p>
        </p:txBody>
      </p:sp>
      <p:sp>
        <p:nvSpPr>
          <p:cNvPr id="8" name="Inhaltsplatzhalter 1">
            <a:extLst>
              <a:ext uri="{FF2B5EF4-FFF2-40B4-BE49-F238E27FC236}">
                <a16:creationId xmlns:a16="http://schemas.microsoft.com/office/drawing/2014/main" id="{12AA775B-3859-4744-A71C-EE78F9C5653E}"/>
              </a:ext>
            </a:extLst>
          </p:cNvPr>
          <p:cNvSpPr txBox="1">
            <a:spLocks/>
          </p:cNvSpPr>
          <p:nvPr/>
        </p:nvSpPr>
        <p:spPr>
          <a:xfrm>
            <a:off x="539552" y="1250796"/>
            <a:ext cx="8210675" cy="425255"/>
          </a:xfrm>
          <a:prstGeom prst="rect">
            <a:avLst/>
          </a:prstGeom>
          <a:solidFill>
            <a:srgbClr val="CCFF99"/>
          </a:solidFill>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latin typeface="+mj-lt"/>
              </a:rPr>
              <a:t>In einem Satz stehen Nomen </a:t>
            </a:r>
            <a:r>
              <a:rPr lang="de-DE" sz="1800" b="1" dirty="0">
                <a:latin typeface="+mj-lt"/>
              </a:rPr>
              <a:t>nicht</a:t>
            </a:r>
            <a:r>
              <a:rPr lang="de-DE" sz="1800" dirty="0">
                <a:latin typeface="+mj-lt"/>
              </a:rPr>
              <a:t> immer unmittelbar nach einem Begleiter.</a:t>
            </a:r>
          </a:p>
        </p:txBody>
      </p:sp>
      <p:sp>
        <p:nvSpPr>
          <p:cNvPr id="9" name="Inhaltsplatzhalter 1">
            <a:extLst>
              <a:ext uri="{FF2B5EF4-FFF2-40B4-BE49-F238E27FC236}">
                <a16:creationId xmlns:a16="http://schemas.microsoft.com/office/drawing/2014/main" id="{A852FF7F-C8F6-46F0-AF3A-1AA640492B40}"/>
              </a:ext>
            </a:extLst>
          </p:cNvPr>
          <p:cNvSpPr txBox="1">
            <a:spLocks/>
          </p:cNvSpPr>
          <p:nvPr/>
        </p:nvSpPr>
        <p:spPr>
          <a:xfrm>
            <a:off x="539552" y="1711677"/>
            <a:ext cx="8210678" cy="705965"/>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endParaRPr lang="de-DE" sz="1800" dirty="0">
              <a:latin typeface="+mj-lt"/>
            </a:endParaRPr>
          </a:p>
        </p:txBody>
      </p:sp>
      <p:sp>
        <p:nvSpPr>
          <p:cNvPr id="11" name="Textfeld 10">
            <a:extLst>
              <a:ext uri="{FF2B5EF4-FFF2-40B4-BE49-F238E27FC236}">
                <a16:creationId xmlns:a16="http://schemas.microsoft.com/office/drawing/2014/main" id="{3FA1056D-8491-4CB6-BB0C-3FD77C6E3C11}"/>
              </a:ext>
            </a:extLst>
          </p:cNvPr>
          <p:cNvSpPr txBox="1"/>
          <p:nvPr/>
        </p:nvSpPr>
        <p:spPr>
          <a:xfrm rot="21120000">
            <a:off x="8911171" y="1075840"/>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12" name="Textfeld 11">
            <a:extLst>
              <a:ext uri="{FF2B5EF4-FFF2-40B4-BE49-F238E27FC236}">
                <a16:creationId xmlns:a16="http://schemas.microsoft.com/office/drawing/2014/main" id="{4799CEB5-E621-4CA1-841E-EC9F5D0BA639}"/>
              </a:ext>
            </a:extLst>
          </p:cNvPr>
          <p:cNvSpPr txBox="1"/>
          <p:nvPr/>
        </p:nvSpPr>
        <p:spPr>
          <a:xfrm rot="21120000">
            <a:off x="8949726" y="1531762"/>
            <a:ext cx="2520000" cy="923330"/>
          </a:xfrm>
          <a:prstGeom prst="rect">
            <a:avLst/>
          </a:prstGeom>
          <a:solidFill>
            <a:schemeClr val="tx2">
              <a:lumMod val="40000"/>
              <a:lumOff val="60000"/>
            </a:schemeClr>
          </a:solidFill>
        </p:spPr>
        <p:txBody>
          <a:bodyPr wrap="square" rtlCol="0">
            <a:spAutoFit/>
          </a:bodyPr>
          <a:lstStyle/>
          <a:p>
            <a:r>
              <a:rPr lang="de-DE" dirty="0">
                <a:latin typeface="+mj-lt"/>
                <a:cs typeface="Arial"/>
              </a:rPr>
              <a:t>Aufgabenstellung mit vorausgesetztem Wissen (s. Orientierungsaufgabe)</a:t>
            </a:r>
          </a:p>
        </p:txBody>
      </p:sp>
      <p:sp>
        <p:nvSpPr>
          <p:cNvPr id="14" name="Textfeld 13">
            <a:extLst>
              <a:ext uri="{FF2B5EF4-FFF2-40B4-BE49-F238E27FC236}">
                <a16:creationId xmlns:a16="http://schemas.microsoft.com/office/drawing/2014/main" id="{2A37488F-A77C-4EFC-8A27-4A7019B70BD1}"/>
              </a:ext>
            </a:extLst>
          </p:cNvPr>
          <p:cNvSpPr txBox="1"/>
          <p:nvPr/>
        </p:nvSpPr>
        <p:spPr>
          <a:xfrm rot="21120000">
            <a:off x="8889332" y="3387711"/>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30" name="Textfeld 29">
            <a:extLst>
              <a:ext uri="{FF2B5EF4-FFF2-40B4-BE49-F238E27FC236}">
                <a16:creationId xmlns:a16="http://schemas.microsoft.com/office/drawing/2014/main" id="{8A19A3F2-252F-4AA8-85E7-7C41E7E87B7F}"/>
              </a:ext>
            </a:extLst>
          </p:cNvPr>
          <p:cNvSpPr txBox="1"/>
          <p:nvPr/>
        </p:nvSpPr>
        <p:spPr>
          <a:xfrm>
            <a:off x="442845" y="4311557"/>
            <a:ext cx="8305182" cy="734945"/>
          </a:xfrm>
          <a:prstGeom prst="rect">
            <a:avLst/>
          </a:prstGeom>
          <a:solidFill>
            <a:srgbClr val="CCFF99"/>
          </a:solidFill>
        </p:spPr>
        <p:txBody>
          <a:bodyPr wrap="square" rtlCol="0">
            <a:spAutoFit/>
          </a:bodyPr>
          <a:lstStyle/>
          <a:p>
            <a:pPr>
              <a:lnSpc>
                <a:spcPct val="120000"/>
              </a:lnSpc>
            </a:pPr>
            <a:r>
              <a:rPr lang="de-DE" dirty="0">
                <a:latin typeface="+mj-lt"/>
                <a:cs typeface="Arial"/>
              </a:rPr>
              <a:t>Es gibt mehr Begleiter als </a:t>
            </a:r>
            <a:r>
              <a:rPr lang="de-DE" i="1" dirty="0">
                <a:latin typeface="+mj-lt"/>
                <a:cs typeface="Arial"/>
              </a:rPr>
              <a:t>der, die, das; ein, eine. </a:t>
            </a:r>
            <a:r>
              <a:rPr lang="de-DE" dirty="0">
                <a:latin typeface="+mj-lt"/>
                <a:cs typeface="Arial"/>
              </a:rPr>
              <a:t>Begleiter sind auch </a:t>
            </a:r>
            <a:r>
              <a:rPr lang="de-DE" i="1" dirty="0">
                <a:latin typeface="+mj-lt"/>
                <a:cs typeface="Arial"/>
              </a:rPr>
              <a:t>dieser, diese, dieses; mein, meine; dein, deine, ihr, ihre; unser, unsere; einige; jeder, jede, jedes; alle</a:t>
            </a:r>
          </a:p>
        </p:txBody>
      </p:sp>
      <p:sp>
        <p:nvSpPr>
          <p:cNvPr id="3" name="Textfeld 2">
            <a:extLst>
              <a:ext uri="{FF2B5EF4-FFF2-40B4-BE49-F238E27FC236}">
                <a16:creationId xmlns:a16="http://schemas.microsoft.com/office/drawing/2014/main" id="{9AC1BC47-6F74-4CED-8281-29CC50A38881}"/>
              </a:ext>
            </a:extLst>
          </p:cNvPr>
          <p:cNvSpPr txBox="1"/>
          <p:nvPr/>
        </p:nvSpPr>
        <p:spPr>
          <a:xfrm>
            <a:off x="545715" y="1721154"/>
            <a:ext cx="8212875" cy="646331"/>
          </a:xfrm>
          <a:prstGeom prst="rect">
            <a:avLst/>
          </a:prstGeom>
          <a:solidFill>
            <a:schemeClr val="tx2">
              <a:lumMod val="40000"/>
              <a:lumOff val="60000"/>
            </a:schemeClr>
          </a:solidFill>
        </p:spPr>
        <p:txBody>
          <a:bodyPr wrap="square" rtlCol="0">
            <a:spAutoFit/>
          </a:bodyPr>
          <a:lstStyle/>
          <a:p>
            <a:r>
              <a:rPr lang="de-DE" dirty="0"/>
              <a:t>Markiere in den folgenden Sätzen jeweils den Begleiter und das Nomen. Verbinde beide mit einem Pfeil. </a:t>
            </a:r>
          </a:p>
        </p:txBody>
      </p:sp>
      <p:sp>
        <p:nvSpPr>
          <p:cNvPr id="5" name="Textfeld 4">
            <a:extLst>
              <a:ext uri="{FF2B5EF4-FFF2-40B4-BE49-F238E27FC236}">
                <a16:creationId xmlns:a16="http://schemas.microsoft.com/office/drawing/2014/main" id="{5AFC8AA6-EA83-45BC-87A0-3A46934F3605}"/>
              </a:ext>
            </a:extLst>
          </p:cNvPr>
          <p:cNvSpPr txBox="1"/>
          <p:nvPr/>
        </p:nvSpPr>
        <p:spPr>
          <a:xfrm>
            <a:off x="537355" y="2367485"/>
            <a:ext cx="8219038" cy="1200329"/>
          </a:xfrm>
          <a:prstGeom prst="rect">
            <a:avLst/>
          </a:prstGeom>
          <a:solidFill>
            <a:schemeClr val="accent1">
              <a:lumMod val="20000"/>
              <a:lumOff val="80000"/>
            </a:schemeClr>
          </a:solidFill>
        </p:spPr>
        <p:txBody>
          <a:bodyPr wrap="square" rtlCol="0">
            <a:spAutoFit/>
          </a:bodyPr>
          <a:lstStyle/>
          <a:p>
            <a:r>
              <a:rPr lang="de-DE" i="1" dirty="0">
                <a:solidFill>
                  <a:srgbClr val="000000"/>
                </a:solidFill>
                <a:ea typeface="Calibri" panose="020F0502020204030204" pitchFamily="34" charset="0"/>
                <a:cs typeface="Times New Roman" panose="02020603050405020304" pitchFamily="18" charset="0"/>
              </a:rPr>
              <a:t>Ich lese gerade  ein spannendes buch. Darin geht es um ein tolles </a:t>
            </a:r>
            <a:r>
              <a:rPr lang="de-DE" i="1" dirty="0" err="1">
                <a:solidFill>
                  <a:srgbClr val="000000"/>
                </a:solidFill>
                <a:ea typeface="Calibri" panose="020F0502020204030204" pitchFamily="34" charset="0"/>
                <a:cs typeface="Times New Roman" panose="02020603050405020304" pitchFamily="18" charset="0"/>
              </a:rPr>
              <a:t>mädchen</a:t>
            </a:r>
            <a:r>
              <a:rPr lang="de-DE" i="1" dirty="0">
                <a:solidFill>
                  <a:srgbClr val="000000"/>
                </a:solidFill>
                <a:ea typeface="Calibri" panose="020F0502020204030204" pitchFamily="34" charset="0"/>
                <a:cs typeface="Times New Roman" panose="02020603050405020304" pitchFamily="18" charset="0"/>
              </a:rPr>
              <a:t> und eine schlaue </a:t>
            </a:r>
            <a:r>
              <a:rPr lang="de-DE" i="1" dirty="0" err="1">
                <a:solidFill>
                  <a:srgbClr val="000000"/>
                </a:solidFill>
                <a:ea typeface="Calibri" panose="020F0502020204030204" pitchFamily="34" charset="0"/>
                <a:cs typeface="Times New Roman" panose="02020603050405020304" pitchFamily="18" charset="0"/>
              </a:rPr>
              <a:t>katze</a:t>
            </a:r>
            <a:r>
              <a:rPr lang="de-DE" i="1" dirty="0">
                <a:solidFill>
                  <a:srgbClr val="000000"/>
                </a:solidFill>
                <a:ea typeface="Calibri" panose="020F0502020204030204" pitchFamily="34" charset="0"/>
                <a:cs typeface="Times New Roman" panose="02020603050405020304" pitchFamily="18" charset="0"/>
              </a:rPr>
              <a:t>. Sie sitzt gerne auf einem bequemen </a:t>
            </a:r>
            <a:r>
              <a:rPr lang="de-DE" i="1" dirty="0" err="1">
                <a:solidFill>
                  <a:srgbClr val="000000"/>
                </a:solidFill>
                <a:ea typeface="Calibri" panose="020F0502020204030204" pitchFamily="34" charset="0"/>
                <a:cs typeface="Times New Roman" panose="02020603050405020304" pitchFamily="18" charset="0"/>
              </a:rPr>
              <a:t>stuhl</a:t>
            </a:r>
            <a:r>
              <a:rPr lang="de-DE" i="1" dirty="0">
                <a:solidFill>
                  <a:srgbClr val="000000"/>
                </a:solidFill>
                <a:ea typeface="Calibri" panose="020F0502020204030204" pitchFamily="34" charset="0"/>
                <a:cs typeface="Times New Roman" panose="02020603050405020304" pitchFamily="18" charset="0"/>
              </a:rPr>
              <a:t> oder auf dem tisch. Sie klettert auch auf einen hohen baum. Manchmal wagt sie sich auf einen dünnen </a:t>
            </a:r>
            <a:r>
              <a:rPr lang="de-DE" i="1" dirty="0" err="1">
                <a:solidFill>
                  <a:srgbClr val="000000"/>
                </a:solidFill>
                <a:ea typeface="Calibri" panose="020F0502020204030204" pitchFamily="34" charset="0"/>
                <a:cs typeface="Times New Roman" panose="02020603050405020304" pitchFamily="18" charset="0"/>
              </a:rPr>
              <a:t>ast</a:t>
            </a:r>
            <a:r>
              <a:rPr lang="de-DE" i="1" dirty="0">
                <a:solidFill>
                  <a:srgbClr val="000000"/>
                </a:solidFill>
                <a:ea typeface="Calibri" panose="020F0502020204030204" pitchFamily="34" charset="0"/>
                <a:cs typeface="Times New Roman" panose="02020603050405020304" pitchFamily="18" charset="0"/>
              </a:rPr>
              <a:t>. Einmal ist sie abgestürzt…</a:t>
            </a:r>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1C5D19A9-FA6F-4A32-878E-FF89C2A62EFC}"/>
                  </a:ext>
                </a:extLst>
              </p14:cNvPr>
              <p14:cNvContentPartPr/>
              <p14:nvPr/>
            </p14:nvContentPartPr>
            <p14:xfrm>
              <a:off x="2114550" y="2571120"/>
              <a:ext cx="227520" cy="7560"/>
            </p14:xfrm>
          </p:contentPart>
        </mc:Choice>
        <mc:Fallback xmlns="">
          <p:pic>
            <p:nvPicPr>
              <p:cNvPr id="10" name="Freihand 9">
                <a:extLst>
                  <a:ext uri="{FF2B5EF4-FFF2-40B4-BE49-F238E27FC236}">
                    <a16:creationId xmlns:a16="http://schemas.microsoft.com/office/drawing/2014/main" id="{1C5D19A9-FA6F-4A32-878E-FF89C2A62EFC}"/>
                  </a:ext>
                </a:extLst>
              </p:cNvPr>
              <p:cNvPicPr/>
              <p:nvPr/>
            </p:nvPicPr>
            <p:blipFill>
              <a:blip r:embed="rId4"/>
              <a:stretch>
                <a:fillRect/>
              </a:stretch>
            </p:blipFill>
            <p:spPr>
              <a:xfrm>
                <a:off x="2078550" y="2499120"/>
                <a:ext cx="299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F4434D31-17A8-431A-8599-0873FC7A90E6}"/>
                  </a:ext>
                </a:extLst>
              </p14:cNvPr>
              <p14:cNvContentPartPr/>
              <p14:nvPr/>
            </p14:nvContentPartPr>
            <p14:xfrm>
              <a:off x="3645630" y="2534760"/>
              <a:ext cx="365040" cy="25560"/>
            </p14:xfrm>
          </p:contentPart>
        </mc:Choice>
        <mc:Fallback xmlns="">
          <p:pic>
            <p:nvPicPr>
              <p:cNvPr id="16" name="Freihand 15">
                <a:extLst>
                  <a:ext uri="{FF2B5EF4-FFF2-40B4-BE49-F238E27FC236}">
                    <a16:creationId xmlns:a16="http://schemas.microsoft.com/office/drawing/2014/main" id="{F4434D31-17A8-431A-8599-0873FC7A90E6}"/>
                  </a:ext>
                </a:extLst>
              </p:cNvPr>
              <p:cNvPicPr/>
              <p:nvPr/>
            </p:nvPicPr>
            <p:blipFill>
              <a:blip r:embed="rId6"/>
              <a:stretch>
                <a:fillRect/>
              </a:stretch>
            </p:blipFill>
            <p:spPr>
              <a:xfrm>
                <a:off x="3609990" y="2463120"/>
                <a:ext cx="436680" cy="169200"/>
              </a:xfrm>
              <a:prstGeom prst="rect">
                <a:avLst/>
              </a:prstGeom>
            </p:spPr>
          </p:pic>
        </mc:Fallback>
      </mc:AlternateContent>
      <p:sp>
        <p:nvSpPr>
          <p:cNvPr id="21" name="Bogen 20">
            <a:extLst>
              <a:ext uri="{FF2B5EF4-FFF2-40B4-BE49-F238E27FC236}">
                <a16:creationId xmlns:a16="http://schemas.microsoft.com/office/drawing/2014/main" id="{08FA1011-5E79-4D74-9F2C-0176DE4EFDA6}"/>
              </a:ext>
            </a:extLst>
          </p:cNvPr>
          <p:cNvSpPr/>
          <p:nvPr/>
        </p:nvSpPr>
        <p:spPr>
          <a:xfrm>
            <a:off x="2262059" y="2291220"/>
            <a:ext cx="1451465" cy="494690"/>
          </a:xfrm>
          <a:prstGeom prst="arc">
            <a:avLst>
              <a:gd name="adj1" fmla="val 11075671"/>
              <a:gd name="adj2" fmla="val 21405983"/>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Textfeld 31">
            <a:extLst>
              <a:ext uri="{FF2B5EF4-FFF2-40B4-BE49-F238E27FC236}">
                <a16:creationId xmlns:a16="http://schemas.microsoft.com/office/drawing/2014/main" id="{B6AF2EE5-70A0-4F64-9BEC-5AFF71E8D347}"/>
              </a:ext>
            </a:extLst>
          </p:cNvPr>
          <p:cNvSpPr txBox="1"/>
          <p:nvPr/>
        </p:nvSpPr>
        <p:spPr>
          <a:xfrm rot="21120000">
            <a:off x="8889333" y="4126891"/>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33" name="Textfeld 32">
            <a:extLst>
              <a:ext uri="{FF2B5EF4-FFF2-40B4-BE49-F238E27FC236}">
                <a16:creationId xmlns:a16="http://schemas.microsoft.com/office/drawing/2014/main" id="{D1CF700B-C1FA-4753-ABE1-262FE8EFBB95}"/>
              </a:ext>
            </a:extLst>
          </p:cNvPr>
          <p:cNvSpPr txBox="1"/>
          <p:nvPr/>
        </p:nvSpPr>
        <p:spPr>
          <a:xfrm>
            <a:off x="401200" y="5130155"/>
            <a:ext cx="8346825" cy="1200329"/>
          </a:xfrm>
          <a:prstGeom prst="rect">
            <a:avLst/>
          </a:prstGeom>
          <a:solidFill>
            <a:schemeClr val="accent1">
              <a:lumMod val="20000"/>
              <a:lumOff val="80000"/>
            </a:schemeClr>
          </a:solidFill>
        </p:spPr>
        <p:txBody>
          <a:bodyPr wrap="square" rtlCol="0">
            <a:spAutoFit/>
          </a:bodyPr>
          <a:lstStyle/>
          <a:p>
            <a:r>
              <a:rPr lang="de-DE" i="1" dirty="0">
                <a:solidFill>
                  <a:srgbClr val="000000"/>
                </a:solidFill>
                <a:ea typeface="Calibri" panose="020F0502020204030204" pitchFamily="34" charset="0"/>
                <a:cs typeface="Times New Roman" panose="02020603050405020304" pitchFamily="18" charset="0"/>
              </a:rPr>
              <a:t>Ich lese jedes spannende buch. Gerade geht es um einige tolle </a:t>
            </a:r>
            <a:r>
              <a:rPr lang="de-DE" i="1" dirty="0" err="1">
                <a:solidFill>
                  <a:srgbClr val="000000"/>
                </a:solidFill>
                <a:ea typeface="Calibri" panose="020F0502020204030204" pitchFamily="34" charset="0"/>
                <a:cs typeface="Times New Roman" panose="02020603050405020304" pitchFamily="18" charset="0"/>
              </a:rPr>
              <a:t>mädchen</a:t>
            </a:r>
            <a:r>
              <a:rPr lang="de-DE" i="1" dirty="0">
                <a:solidFill>
                  <a:srgbClr val="000000"/>
                </a:solidFill>
                <a:ea typeface="Calibri" panose="020F0502020204030204" pitchFamily="34" charset="0"/>
                <a:cs typeface="Times New Roman" panose="02020603050405020304" pitchFamily="18" charset="0"/>
              </a:rPr>
              <a:t> und ihre schlauen </a:t>
            </a:r>
            <a:r>
              <a:rPr lang="de-DE" i="1" dirty="0" err="1">
                <a:solidFill>
                  <a:srgbClr val="000000"/>
                </a:solidFill>
                <a:ea typeface="Calibri" panose="020F0502020204030204" pitchFamily="34" charset="0"/>
                <a:cs typeface="Times New Roman" panose="02020603050405020304" pitchFamily="18" charset="0"/>
              </a:rPr>
              <a:t>katzen</a:t>
            </a:r>
            <a:r>
              <a:rPr lang="de-DE" i="1" dirty="0">
                <a:solidFill>
                  <a:srgbClr val="000000"/>
                </a:solidFill>
                <a:ea typeface="Calibri" panose="020F0502020204030204" pitchFamily="34" charset="0"/>
                <a:cs typeface="Times New Roman" panose="02020603050405020304" pitchFamily="18" charset="0"/>
              </a:rPr>
              <a:t>.  Diese/Sie sitzen gerne auf einem bequemen </a:t>
            </a:r>
            <a:r>
              <a:rPr lang="de-DE" i="1" dirty="0" err="1">
                <a:solidFill>
                  <a:srgbClr val="000000"/>
                </a:solidFill>
                <a:ea typeface="Calibri" panose="020F0502020204030204" pitchFamily="34" charset="0"/>
                <a:cs typeface="Times New Roman" panose="02020603050405020304" pitchFamily="18" charset="0"/>
              </a:rPr>
              <a:t>stuhl</a:t>
            </a:r>
            <a:r>
              <a:rPr lang="de-DE" i="1" dirty="0">
                <a:solidFill>
                  <a:srgbClr val="000000"/>
                </a:solidFill>
                <a:ea typeface="Calibri" panose="020F0502020204030204" pitchFamily="34" charset="0"/>
                <a:cs typeface="Times New Roman" panose="02020603050405020304" pitchFamily="18" charset="0"/>
              </a:rPr>
              <a:t> oder auf dem tisch. Sie klettern auch auf alle hohen bäume. Manchmal wagen sie sich auf einen dünnen </a:t>
            </a:r>
            <a:r>
              <a:rPr lang="de-DE" i="1" dirty="0" err="1">
                <a:solidFill>
                  <a:srgbClr val="000000"/>
                </a:solidFill>
                <a:ea typeface="Calibri" panose="020F0502020204030204" pitchFamily="34" charset="0"/>
                <a:cs typeface="Times New Roman" panose="02020603050405020304" pitchFamily="18" charset="0"/>
              </a:rPr>
              <a:t>ast</a:t>
            </a:r>
            <a:r>
              <a:rPr lang="de-DE" i="1" dirty="0">
                <a:solidFill>
                  <a:srgbClr val="000000"/>
                </a:solidFill>
                <a:ea typeface="Calibri" panose="020F0502020204030204" pitchFamily="34" charset="0"/>
                <a:cs typeface="Times New Roman" panose="02020603050405020304" pitchFamily="18" charset="0"/>
              </a:rPr>
              <a:t>. Einmal ist sie eine </a:t>
            </a:r>
            <a:r>
              <a:rPr lang="de-DE" i="1" dirty="0" err="1">
                <a:solidFill>
                  <a:srgbClr val="000000"/>
                </a:solidFill>
                <a:ea typeface="Calibri" panose="020F0502020204030204" pitchFamily="34" charset="0"/>
                <a:cs typeface="Times New Roman" panose="02020603050405020304" pitchFamily="18" charset="0"/>
              </a:rPr>
              <a:t>katze</a:t>
            </a:r>
            <a:r>
              <a:rPr lang="de-DE" i="1" dirty="0">
                <a:solidFill>
                  <a:srgbClr val="000000"/>
                </a:solidFill>
                <a:ea typeface="Calibri" panose="020F0502020204030204" pitchFamily="34" charset="0"/>
                <a:cs typeface="Times New Roman" panose="02020603050405020304" pitchFamily="18" charset="0"/>
              </a:rPr>
              <a:t> abgestürzt…</a:t>
            </a:r>
            <a:endParaRPr lang="de-DE" i="1" dirty="0"/>
          </a:p>
        </p:txBody>
      </p:sp>
      <p:sp>
        <p:nvSpPr>
          <p:cNvPr id="26" name="Textfeld 25">
            <a:extLst>
              <a:ext uri="{FF2B5EF4-FFF2-40B4-BE49-F238E27FC236}">
                <a16:creationId xmlns:a16="http://schemas.microsoft.com/office/drawing/2014/main" id="{B595C6F0-0A45-417E-8EEC-C5F2207E0C06}"/>
              </a:ext>
            </a:extLst>
          </p:cNvPr>
          <p:cNvSpPr txBox="1"/>
          <p:nvPr/>
        </p:nvSpPr>
        <p:spPr>
          <a:xfrm>
            <a:off x="442844" y="3939394"/>
            <a:ext cx="8305182" cy="369332"/>
          </a:xfrm>
          <a:prstGeom prst="rect">
            <a:avLst/>
          </a:prstGeom>
          <a:solidFill>
            <a:schemeClr val="tx2">
              <a:lumMod val="40000"/>
              <a:lumOff val="60000"/>
            </a:schemeClr>
          </a:solidFill>
        </p:spPr>
        <p:txBody>
          <a:bodyPr wrap="square" rtlCol="0">
            <a:spAutoFit/>
          </a:bodyPr>
          <a:lstStyle/>
          <a:p>
            <a:r>
              <a:rPr lang="de-DE" dirty="0">
                <a:solidFill>
                  <a:srgbClr val="000000"/>
                </a:solidFill>
                <a:cs typeface="Times New Roman" panose="02020603050405020304" pitchFamily="18" charset="0"/>
                <a:sym typeface="Wingdings" panose="05000000000000000000" pitchFamily="2" charset="2"/>
              </a:rPr>
              <a:t> Schreibe den Text richtig ab.</a:t>
            </a:r>
            <a:endParaRPr lang="de-DE" dirty="0"/>
          </a:p>
        </p:txBody>
      </p:sp>
      <p:sp>
        <p:nvSpPr>
          <p:cNvPr id="34" name="Textfeld 33">
            <a:extLst>
              <a:ext uri="{FF2B5EF4-FFF2-40B4-BE49-F238E27FC236}">
                <a16:creationId xmlns:a16="http://schemas.microsoft.com/office/drawing/2014/main" id="{6B7325C4-5D75-4FF8-A8CE-4A815FFEAE89}"/>
              </a:ext>
            </a:extLst>
          </p:cNvPr>
          <p:cNvSpPr txBox="1"/>
          <p:nvPr/>
        </p:nvSpPr>
        <p:spPr>
          <a:xfrm rot="21120000">
            <a:off x="8889333" y="3788631"/>
            <a:ext cx="2520000" cy="369332"/>
          </a:xfrm>
          <a:prstGeom prst="rect">
            <a:avLst/>
          </a:prstGeom>
          <a:solidFill>
            <a:schemeClr val="tx2">
              <a:lumMod val="40000"/>
              <a:lumOff val="60000"/>
            </a:schemeClr>
          </a:solidFill>
        </p:spPr>
        <p:txBody>
          <a:bodyPr wrap="square" rtlCol="0">
            <a:spAutoFit/>
          </a:bodyPr>
          <a:lstStyle/>
          <a:p>
            <a:r>
              <a:rPr lang="de-DE" dirty="0">
                <a:latin typeface="+mj-lt"/>
                <a:cs typeface="Arial"/>
              </a:rPr>
              <a:t>Aufgabenstellung</a:t>
            </a:r>
          </a:p>
        </p:txBody>
      </p:sp>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C583D240-4ACA-4B6D-B5BB-781BD89C87A8}"/>
                  </a:ext>
                </a:extLst>
              </p14:cNvPr>
              <p14:cNvContentPartPr/>
              <p14:nvPr/>
            </p14:nvContentPartPr>
            <p14:xfrm>
              <a:off x="2147759" y="5580647"/>
              <a:ext cx="433800" cy="18720"/>
            </p14:xfrm>
          </p:contentPart>
        </mc:Choice>
        <mc:Fallback xmlns="">
          <p:pic>
            <p:nvPicPr>
              <p:cNvPr id="27" name="Freihand 26">
                <a:extLst>
                  <a:ext uri="{FF2B5EF4-FFF2-40B4-BE49-F238E27FC236}">
                    <a16:creationId xmlns:a16="http://schemas.microsoft.com/office/drawing/2014/main" id="{C583D240-4ACA-4B6D-B5BB-781BD89C87A8}"/>
                  </a:ext>
                </a:extLst>
              </p:cNvPr>
              <p:cNvPicPr/>
              <p:nvPr/>
            </p:nvPicPr>
            <p:blipFill>
              <a:blip r:embed="rId8"/>
              <a:stretch>
                <a:fillRect/>
              </a:stretch>
            </p:blipFill>
            <p:spPr>
              <a:xfrm>
                <a:off x="2093759" y="5472647"/>
                <a:ext cx="541440" cy="234360"/>
              </a:xfrm>
              <a:prstGeom prst="rect">
                <a:avLst/>
              </a:prstGeom>
            </p:spPr>
          </p:pic>
        </mc:Fallback>
      </mc:AlternateContent>
      <p:sp>
        <p:nvSpPr>
          <p:cNvPr id="35" name="Textfeld 34">
            <a:extLst>
              <a:ext uri="{FF2B5EF4-FFF2-40B4-BE49-F238E27FC236}">
                <a16:creationId xmlns:a16="http://schemas.microsoft.com/office/drawing/2014/main" id="{17B22CB0-89EC-4719-9355-FF80D0EDC5D4}"/>
              </a:ext>
            </a:extLst>
          </p:cNvPr>
          <p:cNvSpPr txBox="1"/>
          <p:nvPr/>
        </p:nvSpPr>
        <p:spPr>
          <a:xfrm>
            <a:off x="403575" y="6271190"/>
            <a:ext cx="8305182" cy="369332"/>
          </a:xfrm>
          <a:prstGeom prst="rect">
            <a:avLst/>
          </a:prstGeom>
          <a:solidFill>
            <a:schemeClr val="tx2">
              <a:lumMod val="40000"/>
              <a:lumOff val="60000"/>
            </a:schemeClr>
          </a:solidFill>
        </p:spPr>
        <p:txBody>
          <a:bodyPr wrap="square" rtlCol="0">
            <a:spAutoFit/>
          </a:bodyPr>
          <a:lstStyle/>
          <a:p>
            <a:r>
              <a:rPr lang="de-DE" dirty="0">
                <a:solidFill>
                  <a:srgbClr val="000000"/>
                </a:solidFill>
                <a:cs typeface="Times New Roman" panose="02020603050405020304" pitchFamily="18" charset="0"/>
                <a:sym typeface="Wingdings" panose="05000000000000000000" pitchFamily="2" charset="2"/>
              </a:rPr>
              <a:t> Schreibe den Text richtig ab.</a:t>
            </a:r>
            <a:endParaRPr lang="de-DE" dirty="0"/>
          </a:p>
        </p:txBody>
      </p:sp>
      <p:sp>
        <p:nvSpPr>
          <p:cNvPr id="36" name="Textfeld 35">
            <a:extLst>
              <a:ext uri="{FF2B5EF4-FFF2-40B4-BE49-F238E27FC236}">
                <a16:creationId xmlns:a16="http://schemas.microsoft.com/office/drawing/2014/main" id="{3E4A3453-CF4A-4ABF-B5EF-8F0D7C43D0BD}"/>
              </a:ext>
            </a:extLst>
          </p:cNvPr>
          <p:cNvSpPr txBox="1"/>
          <p:nvPr/>
        </p:nvSpPr>
        <p:spPr>
          <a:xfrm rot="21120000">
            <a:off x="8850064" y="6120427"/>
            <a:ext cx="2520000" cy="369332"/>
          </a:xfrm>
          <a:prstGeom prst="rect">
            <a:avLst/>
          </a:prstGeom>
          <a:solidFill>
            <a:schemeClr val="tx2">
              <a:lumMod val="40000"/>
              <a:lumOff val="60000"/>
            </a:schemeClr>
          </a:solidFill>
        </p:spPr>
        <p:txBody>
          <a:bodyPr wrap="square" rtlCol="0">
            <a:spAutoFit/>
          </a:bodyPr>
          <a:lstStyle/>
          <a:p>
            <a:r>
              <a:rPr lang="de-DE" dirty="0">
                <a:latin typeface="+mj-lt"/>
                <a:cs typeface="Arial"/>
              </a:rPr>
              <a:t>Aufgabenstellung</a:t>
            </a:r>
          </a:p>
        </p:txBody>
      </p:sp>
    </p:spTree>
    <p:extLst>
      <p:ext uri="{BB962C8B-B14F-4D97-AF65-F5344CB8AC3E}">
        <p14:creationId xmlns:p14="http://schemas.microsoft.com/office/powerpoint/2010/main" val="40767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4" grpId="0" animBg="1"/>
      <p:bldP spid="30" grpId="0" animBg="1"/>
      <p:bldP spid="3" grpId="0" animBg="1"/>
      <p:bldP spid="5" grpId="0" animBg="1"/>
      <p:bldP spid="21" grpId="0" animBg="1"/>
      <p:bldP spid="32" grpId="0" animBg="1"/>
      <p:bldP spid="33" grpId="0" animBg="1"/>
      <p:bldP spid="26"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EDDC8-8C0D-4635-943E-83E1228D01F7}"/>
              </a:ext>
            </a:extLst>
          </p:cNvPr>
          <p:cNvSpPr>
            <a:spLocks noGrp="1"/>
          </p:cNvSpPr>
          <p:nvPr>
            <p:ph type="title"/>
          </p:nvPr>
        </p:nvSpPr>
        <p:spPr>
          <a:xfrm>
            <a:off x="491358" y="260021"/>
            <a:ext cx="10800000" cy="935141"/>
          </a:xfrm>
        </p:spPr>
        <p:txBody>
          <a:bodyPr>
            <a:normAutofit/>
          </a:bodyPr>
          <a:lstStyle/>
          <a:p>
            <a:r>
              <a:rPr lang="de-DE" dirty="0"/>
              <a:t>Großschreibung des Kerns einer Nominalgruppe </a:t>
            </a:r>
          </a:p>
        </p:txBody>
      </p:sp>
      <p:sp>
        <p:nvSpPr>
          <p:cNvPr id="3" name="Textfeld 2">
            <a:extLst>
              <a:ext uri="{FF2B5EF4-FFF2-40B4-BE49-F238E27FC236}">
                <a16:creationId xmlns:a16="http://schemas.microsoft.com/office/drawing/2014/main" id="{1393ED0F-26C8-4173-94F8-845ECB11BE97}"/>
              </a:ext>
            </a:extLst>
          </p:cNvPr>
          <p:cNvSpPr txBox="1"/>
          <p:nvPr/>
        </p:nvSpPr>
        <p:spPr>
          <a:xfrm>
            <a:off x="595432" y="1470796"/>
            <a:ext cx="4102298" cy="36791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b="1" dirty="0"/>
              <a:t>Unsere Begleiter</a:t>
            </a:r>
          </a:p>
          <a:p>
            <a:pPr>
              <a:lnSpc>
                <a:spcPct val="150000"/>
              </a:lnSpc>
            </a:pPr>
            <a:r>
              <a:rPr lang="de-DE" sz="2000" i="1" dirty="0"/>
              <a:t>der, die, das</a:t>
            </a:r>
          </a:p>
          <a:p>
            <a:pPr>
              <a:lnSpc>
                <a:spcPct val="150000"/>
              </a:lnSpc>
            </a:pPr>
            <a:r>
              <a:rPr lang="de-DE" sz="2000" i="1" dirty="0"/>
              <a:t>ein, eine - einige</a:t>
            </a:r>
          </a:p>
          <a:p>
            <a:pPr>
              <a:lnSpc>
                <a:spcPct val="150000"/>
              </a:lnSpc>
            </a:pPr>
            <a:r>
              <a:rPr lang="de-DE" sz="2000" i="1" dirty="0"/>
              <a:t>dieser, diese, dieses</a:t>
            </a:r>
          </a:p>
          <a:p>
            <a:pPr>
              <a:lnSpc>
                <a:spcPct val="150000"/>
              </a:lnSpc>
            </a:pPr>
            <a:r>
              <a:rPr lang="de-DE" sz="2000" i="1" dirty="0"/>
              <a:t>mein, meine</a:t>
            </a:r>
          </a:p>
          <a:p>
            <a:pPr>
              <a:lnSpc>
                <a:spcPct val="150000"/>
              </a:lnSpc>
            </a:pPr>
            <a:r>
              <a:rPr lang="de-DE" sz="2000" i="1" dirty="0"/>
              <a:t>unser, unsere</a:t>
            </a:r>
          </a:p>
          <a:p>
            <a:pPr>
              <a:lnSpc>
                <a:spcPct val="150000"/>
              </a:lnSpc>
            </a:pPr>
            <a:r>
              <a:rPr lang="de-DE" sz="2000" i="1" dirty="0"/>
              <a:t>jeder, jede, jedes</a:t>
            </a:r>
          </a:p>
          <a:p>
            <a:pPr>
              <a:lnSpc>
                <a:spcPct val="150000"/>
              </a:lnSpc>
            </a:pPr>
            <a:r>
              <a:rPr lang="de-DE" sz="2000" i="1" dirty="0"/>
              <a:t>alle</a:t>
            </a:r>
          </a:p>
        </p:txBody>
      </p:sp>
      <p:sp>
        <p:nvSpPr>
          <p:cNvPr id="6" name="Textfeld 5">
            <a:extLst>
              <a:ext uri="{FF2B5EF4-FFF2-40B4-BE49-F238E27FC236}">
                <a16:creationId xmlns:a16="http://schemas.microsoft.com/office/drawing/2014/main" id="{B6B8205F-5352-46F8-9DBB-D2A6FD748018}"/>
              </a:ext>
            </a:extLst>
          </p:cNvPr>
          <p:cNvSpPr txBox="1"/>
          <p:nvPr/>
        </p:nvSpPr>
        <p:spPr>
          <a:xfrm>
            <a:off x="5139691" y="1495486"/>
            <a:ext cx="5950076" cy="36544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b="1" dirty="0"/>
              <a:t>Begleiter und begleitete Wörter</a:t>
            </a:r>
          </a:p>
          <a:p>
            <a:pPr>
              <a:lnSpc>
                <a:spcPct val="150000"/>
              </a:lnSpc>
            </a:pPr>
            <a:r>
              <a:rPr lang="de-DE" sz="2000" i="1" dirty="0">
                <a:solidFill>
                  <a:srgbClr val="FF0000"/>
                </a:solidFill>
              </a:rPr>
              <a:t>der</a:t>
            </a:r>
            <a:r>
              <a:rPr lang="de-DE" sz="2000" i="1" dirty="0"/>
              <a:t> </a:t>
            </a:r>
            <a:r>
              <a:rPr lang="de-DE" sz="2000" b="1" i="1" dirty="0">
                <a:solidFill>
                  <a:srgbClr val="0070C0"/>
                </a:solidFill>
              </a:rPr>
              <a:t>V</a:t>
            </a:r>
            <a:r>
              <a:rPr lang="de-DE" sz="2000" i="1" dirty="0"/>
              <a:t>ater, </a:t>
            </a:r>
            <a:r>
              <a:rPr lang="de-DE" sz="2000" i="1" dirty="0">
                <a:solidFill>
                  <a:srgbClr val="FF0000"/>
                </a:solidFill>
              </a:rPr>
              <a:t>die</a:t>
            </a:r>
            <a:r>
              <a:rPr lang="de-DE" sz="2000" i="1" dirty="0"/>
              <a:t> </a:t>
            </a:r>
            <a:r>
              <a:rPr lang="de-DE" sz="2000" b="1" i="1" dirty="0">
                <a:solidFill>
                  <a:srgbClr val="0070C0"/>
                </a:solidFill>
              </a:rPr>
              <a:t>M</a:t>
            </a:r>
            <a:r>
              <a:rPr lang="de-DE" sz="2000" i="1" dirty="0"/>
              <a:t>utter, </a:t>
            </a:r>
            <a:r>
              <a:rPr lang="de-DE" sz="2000" i="1" dirty="0">
                <a:solidFill>
                  <a:srgbClr val="FF0000"/>
                </a:solidFill>
              </a:rPr>
              <a:t>das</a:t>
            </a:r>
            <a:r>
              <a:rPr lang="de-DE" sz="2000" i="1" dirty="0"/>
              <a:t> </a:t>
            </a:r>
            <a:r>
              <a:rPr lang="de-DE" sz="2000" b="1" i="1" dirty="0">
                <a:solidFill>
                  <a:srgbClr val="0070C0"/>
                </a:solidFill>
              </a:rPr>
              <a:t>K</a:t>
            </a:r>
            <a:r>
              <a:rPr lang="de-DE" sz="2000" i="1" dirty="0"/>
              <a:t>ind</a:t>
            </a:r>
          </a:p>
          <a:p>
            <a:pPr>
              <a:lnSpc>
                <a:spcPct val="150000"/>
              </a:lnSpc>
            </a:pPr>
            <a:r>
              <a:rPr lang="de-DE" sz="2000" i="1" dirty="0">
                <a:solidFill>
                  <a:srgbClr val="FF0000"/>
                </a:solidFill>
              </a:rPr>
              <a:t>ein</a:t>
            </a:r>
            <a:r>
              <a:rPr lang="de-DE" sz="2000" i="1" dirty="0"/>
              <a:t> </a:t>
            </a:r>
            <a:r>
              <a:rPr lang="de-DE" sz="2000" i="1" dirty="0">
                <a:solidFill>
                  <a:srgbClr val="0070C0"/>
                </a:solidFill>
              </a:rPr>
              <a:t>S</a:t>
            </a:r>
            <a:r>
              <a:rPr lang="de-DE" sz="2000" i="1" dirty="0"/>
              <a:t>chüler, </a:t>
            </a:r>
            <a:r>
              <a:rPr lang="de-DE" sz="2000" i="1" dirty="0">
                <a:solidFill>
                  <a:srgbClr val="FF0000"/>
                </a:solidFill>
              </a:rPr>
              <a:t>eine</a:t>
            </a:r>
            <a:r>
              <a:rPr lang="de-DE" sz="2000" i="1" dirty="0"/>
              <a:t> </a:t>
            </a:r>
            <a:r>
              <a:rPr lang="de-DE" sz="2000" i="1" dirty="0">
                <a:solidFill>
                  <a:srgbClr val="0070C0"/>
                </a:solidFill>
              </a:rPr>
              <a:t>S</a:t>
            </a:r>
            <a:r>
              <a:rPr lang="de-DE" sz="2000" i="1" dirty="0"/>
              <a:t>chülerin – </a:t>
            </a:r>
            <a:r>
              <a:rPr lang="de-DE" sz="2000" i="1" dirty="0">
                <a:solidFill>
                  <a:srgbClr val="FF0000"/>
                </a:solidFill>
              </a:rPr>
              <a:t>einige</a:t>
            </a:r>
            <a:r>
              <a:rPr lang="de-DE" sz="2000" i="1" dirty="0"/>
              <a:t> </a:t>
            </a:r>
            <a:r>
              <a:rPr lang="de-DE" sz="2000" i="1" dirty="0">
                <a:solidFill>
                  <a:srgbClr val="0070C0"/>
                </a:solidFill>
              </a:rPr>
              <a:t>S</a:t>
            </a:r>
            <a:r>
              <a:rPr lang="de-DE" sz="2000" i="1" dirty="0"/>
              <a:t>chüler</a:t>
            </a:r>
          </a:p>
          <a:p>
            <a:pPr>
              <a:lnSpc>
                <a:spcPct val="150000"/>
              </a:lnSpc>
            </a:pPr>
            <a:r>
              <a:rPr lang="de-DE" sz="2000" i="1" dirty="0">
                <a:solidFill>
                  <a:srgbClr val="FF0000"/>
                </a:solidFill>
              </a:rPr>
              <a:t>dieser</a:t>
            </a:r>
            <a:r>
              <a:rPr lang="de-DE" sz="2000" i="1" dirty="0"/>
              <a:t> </a:t>
            </a:r>
            <a:r>
              <a:rPr lang="de-DE" sz="2000" b="1" i="1" dirty="0">
                <a:solidFill>
                  <a:srgbClr val="0070C0"/>
                </a:solidFill>
              </a:rPr>
              <a:t>W</a:t>
            </a:r>
            <a:r>
              <a:rPr lang="de-DE" sz="2000" i="1" dirty="0"/>
              <a:t>eg, </a:t>
            </a:r>
            <a:r>
              <a:rPr lang="de-DE" sz="2000" i="1" dirty="0">
                <a:solidFill>
                  <a:srgbClr val="FF0000"/>
                </a:solidFill>
              </a:rPr>
              <a:t>diese</a:t>
            </a:r>
            <a:r>
              <a:rPr lang="de-DE" sz="2000" i="1" dirty="0"/>
              <a:t> </a:t>
            </a:r>
            <a:r>
              <a:rPr lang="de-DE" sz="2000" b="1" i="1" dirty="0">
                <a:solidFill>
                  <a:srgbClr val="0070C0"/>
                </a:solidFill>
              </a:rPr>
              <a:t>S</a:t>
            </a:r>
            <a:r>
              <a:rPr lang="de-DE" sz="2000" i="1" dirty="0"/>
              <a:t>tunde, </a:t>
            </a:r>
            <a:r>
              <a:rPr lang="de-DE" sz="2000" i="1" dirty="0">
                <a:solidFill>
                  <a:srgbClr val="FF0000"/>
                </a:solidFill>
              </a:rPr>
              <a:t>dieses</a:t>
            </a:r>
            <a:r>
              <a:rPr lang="de-DE" sz="2000" i="1" dirty="0"/>
              <a:t> </a:t>
            </a:r>
            <a:r>
              <a:rPr lang="de-DE" sz="2000" b="1" i="1" dirty="0">
                <a:solidFill>
                  <a:srgbClr val="0070C0"/>
                </a:solidFill>
              </a:rPr>
              <a:t>A</a:t>
            </a:r>
            <a:r>
              <a:rPr lang="de-DE" sz="2000" i="1" dirty="0"/>
              <a:t>uto</a:t>
            </a:r>
          </a:p>
          <a:p>
            <a:pPr>
              <a:lnSpc>
                <a:spcPct val="150000"/>
              </a:lnSpc>
            </a:pPr>
            <a:r>
              <a:rPr lang="de-DE" sz="2000" i="1" dirty="0">
                <a:solidFill>
                  <a:srgbClr val="FF0000"/>
                </a:solidFill>
              </a:rPr>
              <a:t>mein</a:t>
            </a:r>
            <a:r>
              <a:rPr lang="de-DE" sz="2000" i="1" dirty="0"/>
              <a:t> </a:t>
            </a:r>
            <a:r>
              <a:rPr lang="de-DE" sz="2000" b="1" i="1" dirty="0">
                <a:solidFill>
                  <a:srgbClr val="0070C0"/>
                </a:solidFill>
              </a:rPr>
              <a:t>R</a:t>
            </a:r>
            <a:r>
              <a:rPr lang="de-DE" sz="2000" i="1" dirty="0"/>
              <a:t>ad, </a:t>
            </a:r>
            <a:r>
              <a:rPr lang="de-DE" sz="2000" i="1" dirty="0">
                <a:solidFill>
                  <a:srgbClr val="FF0000"/>
                </a:solidFill>
              </a:rPr>
              <a:t>meine</a:t>
            </a:r>
            <a:r>
              <a:rPr lang="de-DE" sz="2000" i="1" dirty="0"/>
              <a:t> </a:t>
            </a:r>
            <a:r>
              <a:rPr lang="de-DE" sz="2000" b="1" i="1" dirty="0">
                <a:solidFill>
                  <a:srgbClr val="0070C0"/>
                </a:solidFill>
              </a:rPr>
              <a:t>T</a:t>
            </a:r>
            <a:r>
              <a:rPr lang="de-DE" sz="2000" i="1" dirty="0"/>
              <a:t>asche</a:t>
            </a:r>
          </a:p>
          <a:p>
            <a:pPr>
              <a:lnSpc>
                <a:spcPct val="150000"/>
              </a:lnSpc>
            </a:pPr>
            <a:r>
              <a:rPr lang="de-DE" sz="2000" i="1" dirty="0">
                <a:solidFill>
                  <a:srgbClr val="FF0000"/>
                </a:solidFill>
              </a:rPr>
              <a:t>unser</a:t>
            </a:r>
            <a:r>
              <a:rPr lang="de-DE" sz="2000" i="1" dirty="0"/>
              <a:t> </a:t>
            </a:r>
            <a:r>
              <a:rPr lang="de-DE" sz="2000" b="1" i="1" dirty="0">
                <a:solidFill>
                  <a:srgbClr val="0070C0"/>
                </a:solidFill>
              </a:rPr>
              <a:t>K</a:t>
            </a:r>
            <a:r>
              <a:rPr lang="de-DE" sz="2000" i="1" dirty="0"/>
              <a:t>lassenzimmer, </a:t>
            </a:r>
            <a:r>
              <a:rPr lang="de-DE" sz="2000" i="1" dirty="0">
                <a:solidFill>
                  <a:srgbClr val="FF0000"/>
                </a:solidFill>
              </a:rPr>
              <a:t>unsere</a:t>
            </a:r>
            <a:r>
              <a:rPr lang="de-DE" sz="2000" i="1" dirty="0"/>
              <a:t> </a:t>
            </a:r>
            <a:r>
              <a:rPr lang="de-DE" sz="2000" b="1" i="1" dirty="0">
                <a:solidFill>
                  <a:srgbClr val="0070C0"/>
                </a:solidFill>
              </a:rPr>
              <a:t>L</a:t>
            </a:r>
            <a:r>
              <a:rPr lang="de-DE" sz="2000" i="1" dirty="0"/>
              <a:t>ehrerin</a:t>
            </a:r>
          </a:p>
          <a:p>
            <a:pPr>
              <a:lnSpc>
                <a:spcPct val="150000"/>
              </a:lnSpc>
            </a:pPr>
            <a:r>
              <a:rPr lang="de-DE" sz="2000" i="1" dirty="0">
                <a:solidFill>
                  <a:srgbClr val="FF0000"/>
                </a:solidFill>
              </a:rPr>
              <a:t>jeder</a:t>
            </a:r>
            <a:r>
              <a:rPr lang="de-DE" sz="2000" i="1" dirty="0"/>
              <a:t> </a:t>
            </a:r>
            <a:r>
              <a:rPr lang="de-DE" sz="2000" b="1" i="1" dirty="0">
                <a:solidFill>
                  <a:srgbClr val="0070C0"/>
                </a:solidFill>
              </a:rPr>
              <a:t>M</a:t>
            </a:r>
            <a:r>
              <a:rPr lang="de-DE" sz="2000" i="1" dirty="0"/>
              <a:t>ensch, </a:t>
            </a:r>
            <a:r>
              <a:rPr lang="de-DE" sz="2000" i="1" dirty="0">
                <a:solidFill>
                  <a:srgbClr val="FF0000"/>
                </a:solidFill>
              </a:rPr>
              <a:t>jede</a:t>
            </a:r>
            <a:r>
              <a:rPr lang="de-DE" sz="2000" i="1" dirty="0"/>
              <a:t> </a:t>
            </a:r>
            <a:r>
              <a:rPr lang="de-DE" sz="2000" b="1" i="1" dirty="0">
                <a:solidFill>
                  <a:srgbClr val="0070C0"/>
                </a:solidFill>
              </a:rPr>
              <a:t>F</a:t>
            </a:r>
            <a:r>
              <a:rPr lang="de-DE" sz="2000" i="1" dirty="0"/>
              <a:t>rau, </a:t>
            </a:r>
            <a:r>
              <a:rPr lang="de-DE" sz="2000" i="1" dirty="0">
                <a:solidFill>
                  <a:srgbClr val="FF0000"/>
                </a:solidFill>
              </a:rPr>
              <a:t>jedes</a:t>
            </a:r>
            <a:r>
              <a:rPr lang="de-DE" sz="2000" i="1" dirty="0"/>
              <a:t> </a:t>
            </a:r>
            <a:r>
              <a:rPr lang="de-DE" sz="2000" b="1" i="1" dirty="0">
                <a:solidFill>
                  <a:srgbClr val="0070C0"/>
                </a:solidFill>
              </a:rPr>
              <a:t>K</a:t>
            </a:r>
            <a:r>
              <a:rPr lang="de-DE" sz="2000" i="1" dirty="0"/>
              <a:t>ind</a:t>
            </a:r>
          </a:p>
          <a:p>
            <a:pPr>
              <a:lnSpc>
                <a:spcPct val="150000"/>
              </a:lnSpc>
            </a:pPr>
            <a:r>
              <a:rPr lang="de-DE" sz="2000" i="1" dirty="0">
                <a:solidFill>
                  <a:srgbClr val="FF0000"/>
                </a:solidFill>
              </a:rPr>
              <a:t>alle</a:t>
            </a:r>
            <a:r>
              <a:rPr lang="de-DE" sz="2000" i="1" dirty="0"/>
              <a:t> </a:t>
            </a:r>
            <a:r>
              <a:rPr lang="de-DE" sz="2000" b="1" i="1" dirty="0">
                <a:solidFill>
                  <a:srgbClr val="0070C0"/>
                </a:solidFill>
              </a:rPr>
              <a:t>M</a:t>
            </a:r>
            <a:r>
              <a:rPr lang="de-DE" sz="2000" i="1" dirty="0"/>
              <a:t>enschen</a:t>
            </a:r>
          </a:p>
        </p:txBody>
      </p:sp>
      <p:sp>
        <p:nvSpPr>
          <p:cNvPr id="8" name="Bogen 7">
            <a:extLst>
              <a:ext uri="{FF2B5EF4-FFF2-40B4-BE49-F238E27FC236}">
                <a16:creationId xmlns:a16="http://schemas.microsoft.com/office/drawing/2014/main" id="{1E7644F8-7169-4283-BCA9-CD6E66668B04}"/>
              </a:ext>
            </a:extLst>
          </p:cNvPr>
          <p:cNvSpPr/>
          <p:nvPr/>
        </p:nvSpPr>
        <p:spPr>
          <a:xfrm>
            <a:off x="6417861" y="1953918"/>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Bogen 8">
            <a:extLst>
              <a:ext uri="{FF2B5EF4-FFF2-40B4-BE49-F238E27FC236}">
                <a16:creationId xmlns:a16="http://schemas.microsoft.com/office/drawing/2014/main" id="{5C137F1C-9EA0-469C-8F0A-C80E8942F9D1}"/>
              </a:ext>
            </a:extLst>
          </p:cNvPr>
          <p:cNvSpPr/>
          <p:nvPr/>
        </p:nvSpPr>
        <p:spPr>
          <a:xfrm>
            <a:off x="7551422" y="1953306"/>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Bogen 9">
            <a:extLst>
              <a:ext uri="{FF2B5EF4-FFF2-40B4-BE49-F238E27FC236}">
                <a16:creationId xmlns:a16="http://schemas.microsoft.com/office/drawing/2014/main" id="{3330E83F-41D7-404F-B12A-463ED5D7C013}"/>
              </a:ext>
            </a:extLst>
          </p:cNvPr>
          <p:cNvSpPr/>
          <p:nvPr/>
        </p:nvSpPr>
        <p:spPr>
          <a:xfrm>
            <a:off x="5375742" y="2393569"/>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Bogen 10">
            <a:extLst>
              <a:ext uri="{FF2B5EF4-FFF2-40B4-BE49-F238E27FC236}">
                <a16:creationId xmlns:a16="http://schemas.microsoft.com/office/drawing/2014/main" id="{AE2B1C55-0A7C-4F5B-B8C4-47F6C5389103}"/>
              </a:ext>
            </a:extLst>
          </p:cNvPr>
          <p:cNvSpPr/>
          <p:nvPr/>
        </p:nvSpPr>
        <p:spPr>
          <a:xfrm>
            <a:off x="6635031" y="2388215"/>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Bogen 11">
            <a:extLst>
              <a:ext uri="{FF2B5EF4-FFF2-40B4-BE49-F238E27FC236}">
                <a16:creationId xmlns:a16="http://schemas.microsoft.com/office/drawing/2014/main" id="{B4DB72F1-CF7B-47C2-B5B9-700E2DCD3196}"/>
              </a:ext>
            </a:extLst>
          </p:cNvPr>
          <p:cNvSpPr/>
          <p:nvPr/>
        </p:nvSpPr>
        <p:spPr>
          <a:xfrm>
            <a:off x="8360961" y="2340294"/>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2">
            <a:extLst>
              <a:ext uri="{FF2B5EF4-FFF2-40B4-BE49-F238E27FC236}">
                <a16:creationId xmlns:a16="http://schemas.microsoft.com/office/drawing/2014/main" id="{5A441CEF-6FAF-4348-902E-B1D2D1EDB3D8}"/>
              </a:ext>
            </a:extLst>
          </p:cNvPr>
          <p:cNvSpPr/>
          <p:nvPr/>
        </p:nvSpPr>
        <p:spPr>
          <a:xfrm>
            <a:off x="5375742" y="2780557"/>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a:extLst>
              <a:ext uri="{FF2B5EF4-FFF2-40B4-BE49-F238E27FC236}">
                <a16:creationId xmlns:a16="http://schemas.microsoft.com/office/drawing/2014/main" id="{CFFF5FFC-E1DD-4EC7-9E35-67617E9011A0}"/>
              </a:ext>
            </a:extLst>
          </p:cNvPr>
          <p:cNvSpPr/>
          <p:nvPr/>
        </p:nvSpPr>
        <p:spPr>
          <a:xfrm>
            <a:off x="6653998" y="2846249"/>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Bogen 14">
            <a:extLst>
              <a:ext uri="{FF2B5EF4-FFF2-40B4-BE49-F238E27FC236}">
                <a16:creationId xmlns:a16="http://schemas.microsoft.com/office/drawing/2014/main" id="{99C2929C-64D7-4F16-BE25-4EC6DFD3A66C}"/>
              </a:ext>
            </a:extLst>
          </p:cNvPr>
          <p:cNvSpPr/>
          <p:nvPr/>
        </p:nvSpPr>
        <p:spPr>
          <a:xfrm>
            <a:off x="8168304" y="2809071"/>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Bogen 15">
            <a:extLst>
              <a:ext uri="{FF2B5EF4-FFF2-40B4-BE49-F238E27FC236}">
                <a16:creationId xmlns:a16="http://schemas.microsoft.com/office/drawing/2014/main" id="{2C5CE409-88F1-4ED5-A8E4-A4E27EC86726}"/>
              </a:ext>
            </a:extLst>
          </p:cNvPr>
          <p:cNvSpPr/>
          <p:nvPr/>
        </p:nvSpPr>
        <p:spPr>
          <a:xfrm>
            <a:off x="5347083" y="327628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Bogen 16">
            <a:extLst>
              <a:ext uri="{FF2B5EF4-FFF2-40B4-BE49-F238E27FC236}">
                <a16:creationId xmlns:a16="http://schemas.microsoft.com/office/drawing/2014/main" id="{80BE69F7-A69E-4829-9C4E-5F5B0E959F9D}"/>
              </a:ext>
            </a:extLst>
          </p:cNvPr>
          <p:cNvSpPr/>
          <p:nvPr/>
        </p:nvSpPr>
        <p:spPr>
          <a:xfrm>
            <a:off x="6559931" y="327628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AA931DDB-B2D2-46D1-9E29-74B4246FA9C2}"/>
              </a:ext>
            </a:extLst>
          </p:cNvPr>
          <p:cNvSpPr/>
          <p:nvPr/>
        </p:nvSpPr>
        <p:spPr>
          <a:xfrm>
            <a:off x="5416301" y="375383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D8BFC40F-9254-488E-8A5C-482E011F68C0}"/>
              </a:ext>
            </a:extLst>
          </p:cNvPr>
          <p:cNvSpPr/>
          <p:nvPr/>
        </p:nvSpPr>
        <p:spPr>
          <a:xfrm>
            <a:off x="7911551" y="375383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58BAACA1-2303-4740-A337-64671F3A01A3}"/>
              </a:ext>
            </a:extLst>
          </p:cNvPr>
          <p:cNvSpPr/>
          <p:nvPr/>
        </p:nvSpPr>
        <p:spPr>
          <a:xfrm>
            <a:off x="5416301" y="421047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B1B25B1F-A41C-415F-9C8D-DCB2615F9F75}"/>
              </a:ext>
            </a:extLst>
          </p:cNvPr>
          <p:cNvSpPr/>
          <p:nvPr/>
        </p:nvSpPr>
        <p:spPr>
          <a:xfrm>
            <a:off x="6831164" y="421275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Bogen 21">
            <a:extLst>
              <a:ext uri="{FF2B5EF4-FFF2-40B4-BE49-F238E27FC236}">
                <a16:creationId xmlns:a16="http://schemas.microsoft.com/office/drawing/2014/main" id="{BBA62E22-E407-4BAA-935F-62B9AE356634}"/>
              </a:ext>
            </a:extLst>
          </p:cNvPr>
          <p:cNvSpPr/>
          <p:nvPr/>
        </p:nvSpPr>
        <p:spPr>
          <a:xfrm>
            <a:off x="7911551" y="4210472"/>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16F029DA-A09F-4FEA-BEE4-34E53EDD2B92}"/>
              </a:ext>
            </a:extLst>
          </p:cNvPr>
          <p:cNvSpPr/>
          <p:nvPr/>
        </p:nvSpPr>
        <p:spPr>
          <a:xfrm>
            <a:off x="5375742" y="4640778"/>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Textfeld 23">
            <a:extLst>
              <a:ext uri="{FF2B5EF4-FFF2-40B4-BE49-F238E27FC236}">
                <a16:creationId xmlns:a16="http://schemas.microsoft.com/office/drawing/2014/main" id="{D4A0D304-DB45-4DB5-AFA6-6526105E5C99}"/>
              </a:ext>
            </a:extLst>
          </p:cNvPr>
          <p:cNvSpPr txBox="1"/>
          <p:nvPr/>
        </p:nvSpPr>
        <p:spPr>
          <a:xfrm>
            <a:off x="644190" y="5315840"/>
            <a:ext cx="10494335" cy="381308"/>
          </a:xfrm>
          <a:prstGeom prst="rect">
            <a:avLst/>
          </a:prstGeom>
          <a:solidFill>
            <a:schemeClr val="bg1"/>
          </a:solidFill>
        </p:spPr>
        <p:txBody>
          <a:bodyPr wrap="square" rtlCol="0">
            <a:spAutoFit/>
          </a:bodyPr>
          <a:lstStyle/>
          <a:p>
            <a:pPr algn="ctr"/>
            <a:r>
              <a:rPr lang="de-DE" sz="1900" dirty="0"/>
              <a:t>Ich schreibe einen Begleiter. Ich suche das Wort, das zum Begleiter gehört. Dieses Wort schreibe ich groß.</a:t>
            </a:r>
          </a:p>
        </p:txBody>
      </p:sp>
      <p:sp>
        <p:nvSpPr>
          <p:cNvPr id="35" name="Bogen 34">
            <a:extLst>
              <a:ext uri="{FF2B5EF4-FFF2-40B4-BE49-F238E27FC236}">
                <a16:creationId xmlns:a16="http://schemas.microsoft.com/office/drawing/2014/main" id="{DBC7BA45-409A-4AC1-82E8-20C7CBC69AAF}"/>
              </a:ext>
            </a:extLst>
          </p:cNvPr>
          <p:cNvSpPr/>
          <p:nvPr/>
        </p:nvSpPr>
        <p:spPr>
          <a:xfrm>
            <a:off x="5347138" y="1897843"/>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feld 24">
            <a:extLst>
              <a:ext uri="{FF2B5EF4-FFF2-40B4-BE49-F238E27FC236}">
                <a16:creationId xmlns:a16="http://schemas.microsoft.com/office/drawing/2014/main" id="{43427501-0DE1-4545-92F0-93694B28ED16}"/>
              </a:ext>
            </a:extLst>
          </p:cNvPr>
          <p:cNvSpPr txBox="1"/>
          <p:nvPr/>
        </p:nvSpPr>
        <p:spPr>
          <a:xfrm>
            <a:off x="3484072" y="4174017"/>
            <a:ext cx="1126772" cy="646331"/>
          </a:xfrm>
          <a:prstGeom prst="rect">
            <a:avLst/>
          </a:prstGeom>
          <a:noFill/>
        </p:spPr>
        <p:txBody>
          <a:bodyPr wrap="square" rtlCol="0">
            <a:spAutoFit/>
          </a:bodyPr>
          <a:lstStyle/>
          <a:p>
            <a:r>
              <a:rPr lang="de-DE" i="1" dirty="0"/>
              <a:t>Bild eines Hundes</a:t>
            </a:r>
          </a:p>
        </p:txBody>
      </p:sp>
      <p:sp>
        <p:nvSpPr>
          <p:cNvPr id="26" name="Textfeld 25">
            <a:extLst>
              <a:ext uri="{FF2B5EF4-FFF2-40B4-BE49-F238E27FC236}">
                <a16:creationId xmlns:a16="http://schemas.microsoft.com/office/drawing/2014/main" id="{A71A8ADC-F810-4795-AC72-71F62BDA3716}"/>
              </a:ext>
            </a:extLst>
          </p:cNvPr>
          <p:cNvSpPr txBox="1"/>
          <p:nvPr/>
        </p:nvSpPr>
        <p:spPr>
          <a:xfrm>
            <a:off x="9217435" y="3799590"/>
            <a:ext cx="2004190" cy="1200329"/>
          </a:xfrm>
          <a:prstGeom prst="rect">
            <a:avLst/>
          </a:prstGeom>
          <a:noFill/>
        </p:spPr>
        <p:txBody>
          <a:bodyPr wrap="square" rtlCol="0">
            <a:spAutoFit/>
          </a:bodyPr>
          <a:lstStyle/>
          <a:p>
            <a:r>
              <a:rPr lang="de-DE" i="1" dirty="0"/>
              <a:t>Bild eines Hundes zusammen mit seinem Herrchen als Begleiter</a:t>
            </a:r>
          </a:p>
        </p:txBody>
      </p:sp>
    </p:spTree>
    <p:extLst>
      <p:ext uri="{BB962C8B-B14F-4D97-AF65-F5344CB8AC3E}">
        <p14:creationId xmlns:p14="http://schemas.microsoft.com/office/powerpoint/2010/main" val="28199116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2704</Words>
  <Application>Microsoft Office PowerPoint</Application>
  <PresentationFormat>Breitbild</PresentationFormat>
  <Paragraphs>353</Paragraphs>
  <Slides>21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Calibri Light</vt:lpstr>
      <vt:lpstr>Gabriola</vt:lpstr>
      <vt:lpstr>Wingdings</vt:lpstr>
      <vt:lpstr>Office Theme</vt:lpstr>
      <vt:lpstr>PowerPoint-Präsentation</vt:lpstr>
      <vt:lpstr>PowerPoint-Präsentation</vt:lpstr>
      <vt:lpstr>PowerPoint-Präsentation</vt:lpstr>
      <vt:lpstr>Parameter für Aufgaben</vt:lpstr>
      <vt:lpstr>Orientierungsaufgaben (regelgeleitete Schreibungen)</vt:lpstr>
      <vt:lpstr>Orientierungsaufgaben (Merkschreibung)</vt:lpstr>
      <vt:lpstr>Erarbeitungsaufgaben</vt:lpstr>
      <vt:lpstr>Erarbeitungsaufgaben (mit vorgegebenem Wissen)</vt:lpstr>
      <vt:lpstr>Großschreibung des Kerns einer Nominalgruppe </vt:lpstr>
      <vt:lpstr>PowerPoint-Präsentation</vt:lpstr>
      <vt:lpstr>Großschreibung des Kerns einer Nominalgruppe </vt:lpstr>
      <vt:lpstr>Erarbeitungsaufgaben: kognitiv aktivierende Aufgaben</vt:lpstr>
      <vt:lpstr>PowerPoint-Präsentation</vt:lpstr>
      <vt:lpstr>Erarbeitungsaufgaben (Merkschreibungen)</vt:lpstr>
      <vt:lpstr>Festigungsaufgaben (regelgeleitete Schreibungen)</vt:lpstr>
      <vt:lpstr>Festigungsaufgaben (regelgeleitete Schreibungen)</vt:lpstr>
      <vt:lpstr>Festigungsaufgaben: Korrekturaufgaben</vt:lpstr>
      <vt:lpstr>Festigungsaufgaben (Merkschreibung)</vt:lpstr>
      <vt:lpstr>Leistungsfeststellungsaufgaben</vt:lpstr>
      <vt:lpstr>Festigungen für regelgeleitete Schreibungen und Merkschreibungen: Karteikarten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Kommentator</dc:creator>
  <cp:lastModifiedBy>Kommentator</cp:lastModifiedBy>
  <cp:revision>92</cp:revision>
  <cp:lastPrinted>2018-11-25T16:52:17Z</cp:lastPrinted>
  <dcterms:created xsi:type="dcterms:W3CDTF">2018-11-12T12:31:46Z</dcterms:created>
  <dcterms:modified xsi:type="dcterms:W3CDTF">2019-05-21T13:51:06Z</dcterms:modified>
</cp:coreProperties>
</file>