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93" r:id="rId2"/>
    <p:sldId id="424" r:id="rId3"/>
    <p:sldId id="385" r:id="rId4"/>
    <p:sldId id="382" r:id="rId5"/>
    <p:sldId id="425" r:id="rId6"/>
    <p:sldId id="426" r:id="rId7"/>
    <p:sldId id="427" r:id="rId8"/>
    <p:sldId id="343" r:id="rId9"/>
    <p:sldId id="407" r:id="rId10"/>
    <p:sldId id="369" r:id="rId11"/>
    <p:sldId id="408" r:id="rId12"/>
    <p:sldId id="409" r:id="rId13"/>
    <p:sldId id="353" r:id="rId14"/>
    <p:sldId id="266" r:id="rId15"/>
    <p:sldId id="392" r:id="rId16"/>
    <p:sldId id="420" r:id="rId17"/>
    <p:sldId id="418" r:id="rId18"/>
    <p:sldId id="289" r:id="rId19"/>
    <p:sldId id="400" r:id="rId20"/>
    <p:sldId id="412" r:id="rId21"/>
    <p:sldId id="413" r:id="rId22"/>
    <p:sldId id="414" r:id="rId23"/>
    <p:sldId id="415" r:id="rId24"/>
    <p:sldId id="416" r:id="rId25"/>
    <p:sldId id="417" r:id="rId26"/>
    <p:sldId id="354" r:id="rId27"/>
  </p:sldIdLst>
  <p:sldSz cx="12192000" cy="6858000"/>
  <p:notesSz cx="6864350" cy="9996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EB"/>
    <a:srgbClr val="FFAC33"/>
    <a:srgbClr val="FFB64B"/>
    <a:srgbClr val="FFFFFF"/>
    <a:srgbClr val="CCFF99"/>
    <a:srgbClr val="CCFF66"/>
    <a:srgbClr val="FFFEEB"/>
    <a:srgbClr val="FFFF99"/>
    <a:srgbClr val="FFAA2D"/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013" autoAdjust="0"/>
  </p:normalViewPr>
  <p:slideViewPr>
    <p:cSldViewPr snapToGrid="0">
      <p:cViewPr varScale="1">
        <p:scale>
          <a:sx n="54" d="100"/>
          <a:sy n="54" d="100"/>
        </p:scale>
        <p:origin x="1080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084"/>
    </p:cViewPr>
  </p:sorterViewPr>
  <p:notesViewPr>
    <p:cSldViewPr snapToGrid="0">
      <p:cViewPr varScale="1">
        <p:scale>
          <a:sx n="44" d="100"/>
          <a:sy n="44" d="100"/>
        </p:scale>
        <p:origin x="277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6727f8a5219dbcc/Projekte_neu/RS_Curriculum_BW/Vortrag/Idiosynkr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6727f8a5219dbcc/Projekte_neu/RS_Curriculum_BW/Vortrag/Idiosynkra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288932633420812E-2"/>
          <c:y val="5.0925925925925923E-2"/>
          <c:w val="0.53888888888888886"/>
          <c:h val="0.89814814814814814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750874890638665"/>
          <c:y val="0.1874978127734033"/>
          <c:w val="0.35091372050249392"/>
          <c:h val="0.625004374453193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de-DE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E4-4387-A1FB-21BFCECCB72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E4-4387-A1FB-21BFCECCB72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8E4-4387-A1FB-21BFCECCB724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8E4-4387-A1FB-21BFCECCB724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8E4-4387-A1FB-21BFCECCB724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8E4-4387-A1FB-21BFCECCB724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8E4-4387-A1FB-21BFCECCB724}"/>
              </c:ext>
            </c:extLst>
          </c:dPt>
          <c:cat>
            <c:strRef>
              <c:f>Tabelle1!$A$1:$A$7</c:f>
              <c:strCache>
                <c:ptCount val="7"/>
                <c:pt idx="0">
                  <c:v>Wortschatz gesamt</c:v>
                </c:pt>
                <c:pt idx="1">
                  <c:v>stummes &lt;h&gt;</c:v>
                </c:pt>
                <c:pt idx="2">
                  <c:v>&lt;aa&gt;,&lt;ee&gt;, &lt;oo&gt;</c:v>
                </c:pt>
                <c:pt idx="3">
                  <c:v>&lt;v&gt;-Wörter</c:v>
                </c:pt>
                <c:pt idx="4">
                  <c:v>&lt;ai&gt;-Wörter</c:v>
                </c:pt>
                <c:pt idx="5">
                  <c:v>&lt;x&gt;-Wörter</c:v>
                </c:pt>
                <c:pt idx="6">
                  <c:v>Isolani (ab…)</c:v>
                </c:pt>
              </c:strCache>
            </c:strRef>
          </c:cat>
          <c:val>
            <c:numRef>
              <c:f>Tabelle1!$B$1:$B$7</c:f>
              <c:numCache>
                <c:formatCode>General</c:formatCode>
                <c:ptCount val="7"/>
                <c:pt idx="0">
                  <c:v>2419</c:v>
                </c:pt>
                <c:pt idx="1">
                  <c:v>72</c:v>
                </c:pt>
                <c:pt idx="2">
                  <c:v>21</c:v>
                </c:pt>
                <c:pt idx="3">
                  <c:v>39</c:v>
                </c:pt>
                <c:pt idx="4">
                  <c:v>6</c:v>
                </c:pt>
                <c:pt idx="5">
                  <c:v>7</c:v>
                </c:pt>
                <c:pt idx="6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8E4-4387-A1FB-21BFCECCB724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A8E4-4387-A1FB-21BFCECCB72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A8E4-4387-A1FB-21BFCECCB72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A8E4-4387-A1FB-21BFCECCB724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A8E4-4387-A1FB-21BFCECCB724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A8E4-4387-A1FB-21BFCECCB724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A8E4-4387-A1FB-21BFCECCB724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A8E4-4387-A1FB-21BFCECCB724}"/>
              </c:ext>
            </c:extLst>
          </c:dPt>
          <c:cat>
            <c:strRef>
              <c:f>Tabelle1!$A$1:$A$7</c:f>
              <c:strCache>
                <c:ptCount val="7"/>
                <c:pt idx="0">
                  <c:v>Wortschatz gesamt</c:v>
                </c:pt>
                <c:pt idx="1">
                  <c:v>stummes &lt;h&gt;</c:v>
                </c:pt>
                <c:pt idx="2">
                  <c:v>&lt;aa&gt;,&lt;ee&gt;, &lt;oo&gt;</c:v>
                </c:pt>
                <c:pt idx="3">
                  <c:v>&lt;v&gt;-Wörter</c:v>
                </c:pt>
                <c:pt idx="4">
                  <c:v>&lt;ai&gt;-Wörter</c:v>
                </c:pt>
                <c:pt idx="5">
                  <c:v>&lt;x&gt;-Wörter</c:v>
                </c:pt>
                <c:pt idx="6">
                  <c:v>Isolani (ab…)</c:v>
                </c:pt>
              </c:strCache>
            </c:strRef>
          </c:cat>
          <c:val>
            <c:numRef>
              <c:f>Tabelle1!$C$1:$C$7</c:f>
              <c:numCache>
                <c:formatCode>0%</c:formatCode>
                <c:ptCount val="7"/>
                <c:pt idx="0" formatCode="0.00%">
                  <c:v>1</c:v>
                </c:pt>
                <c:pt idx="1">
                  <c:v>2.9499999999999998E-2</c:v>
                </c:pt>
                <c:pt idx="2">
                  <c:v>8.6E-3</c:v>
                </c:pt>
                <c:pt idx="3">
                  <c:v>1.6E-2</c:v>
                </c:pt>
                <c:pt idx="4">
                  <c:v>2.5000000000000001E-3</c:v>
                </c:pt>
                <c:pt idx="5">
                  <c:v>2.29E-2</c:v>
                </c:pt>
                <c:pt idx="6">
                  <c:v>7.4000000000000003E-3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A8E4-4387-A1FB-21BFCECCB7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6-12T08:03:20.126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1,'0'1,"1"0,-1 0,1 0,-1 0,0 0,1-1,-1 1,1 0,0 0,-1 0,1 0,0-1,0 1,-1 0,1-1,0 1,0-1,0 1,0-1,0 1,-1-1,1 1,0-1,0 0,1 0,30 9,-22-6,29 5,1-2,0-1,4-2,8 1,29 8,-9-3,0-2,0-4,63-5,-20 0,813 2,-911 1,0 1,0 0,16 5,32 5,63-6,56-8,-45 0,1128 2,-1223 2,0 2,16 5,-15-3,0-1,9-2,556-4,-579 3,0 1,30 6,-27-3,0-1,11-1,421-3,-223-3,277 2,-503 1,1 1,-1 0,0 2,2 0,1 1,0-2,15 2,26-5,-41 0,0 0,0 1,0 1,1 1,3 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6-12T08:03:27.255"/>
    </inkml:context>
    <inkml:brush xml:id="br0">
      <inkml:brushProperty name="width" value="0.4" units="cm"/>
      <inkml:brushProperty name="height" value="0.8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57,'3'2,"0"0,0 0,0 0,0-1,0 1,1-1,-1 0,0 1,1-2,-1 1,2 0,42 4,-34-4,56 3,49-6,-46 0,38 6,-84-1,-1 2,0 1,14 5,-10-3,0-1,12 1,30 2,2 1,0-3,41-3,786-6,-860-1,0-1,8-4,51-5,349 8,-249 6,1659-2,-1842-1,0-1,0 0,0-1,6-3,-3 1,0 2,0 0,2 0,145 3,6-1,-136-3,21-5,-23 3,32-1,312 4,-196 5,719-2,-871-2,0 0,26-7,-21 3,27-1,328 5,-198 4,217-2,-384-2,0 0,-1-2,10-2,-6 0,1 2,6 0,334 2,-190 4,-143-4,0-1,19-5,-13 1,26 1,390 4,-237 3,106-1,-303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12T09:01:02.985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35,'0'1,"0"0,0-1,0 1,1-1,-1 1,0 0,1-1,-1 1,0-1,1 1,-1-1,0 1,1-1,-1 1,1-1,-1 1,1-1,0 1,-1-1,1 0,-1 0,1 1,0-1,-1 0,1 0,19 6,-19-5,41 5,0-1,0-2,0-1,23-4,-6 1,541 0,-555-1,0-3,18-4,-14 2,46-2,-18 9,-21 0,0-2,41-8,-19 0,1 3,10 3,158 4,-96 2,526-2,-650 1,-1 2,0 1,15 4,-9-2,-1-1,7 0,305-3,-176-4,212 2,-337 2,-1 2,26 6,-22-3,47 2,195-9,-129-1,-132 2,1 2,-1 1,15 4,-10-2,1-1,6 0,303-3,-175-4,756 2,-891 2,1 1,-1 1,4 3,55 6,-56-8,1 2,-1 1,5 4,52 11,-14-7,1-3,1-3,29-3,-83-5,-1 1,0 0,2 3,1-1,0 0,15-1,-34-4,0 0,0 0,0-1,-1 0,1 0,0-1,0 0,-1 0,1-1,4-2,21-13,27-20,-38 22,1 2,1 0,0 2,12-4,-9 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12T09:01:11.890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4,'130'-1,"5"-1,8 6,-30 10,-53-5,0-3,141 10,113 4,564-19,-402-3,1900 2,-2321 3,1 1,4 5,7-1,5-2,365-3,-226-5,776 2,-967-1,0-1,0-1,-1-1,4-1,0-1,0 2,17-1,302 2,-175 5,-141-2,59 0,-1-3,22-7,4-2,75 2,114 11,-112 1,316-2,-475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12T09:01:15.971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97,'103'2,"-16"0,43-7,15-19,166-14,-201 25,-22 2,87 2,650 10,-798-1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15T08:24:30.296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0 115,'106'1,"114"-3,-119-8,34-1,-57 9,0 1,64-10,-53 3,0 4,56 6,-26 0,-89-2,164 4,-149-1,0 2,-1 2,14 6,-16-2,1-2,0-2,1-2,36-1,-56-2,1 0,16 4,35 3,-51-7,1 2,5 2,-7-2,0 0,22 0,21-6,1-4,46-9,-43 4,1 4,25 2,1633 6,-1690-3,0-2,0-2,16-5,-3 1,25-1,-11 8,7 3,-31 1,0-2,0-2,42-9,-14 0,0 3,37 1,-89 6,-1-1,1-1,-1-1,1-1,3 0,0 1,19-3,40 3,0 3,9 5,22-1,-18-1,62 10,-58-4,82-5,-108-2,-46 1,1 2,21 4,37 4,56 0,64 15,-156-18,10 2,1-3,4-2,-2-1,1 4,-11-2,45-1,1495-6,-1574 3,-1 0,0 0,1 2,-1 0,5 3,3 0,0-1,4 0,36 0,0-4,60-4,-19 0,-72 1,0-1,0-1,0-2,-1-1,3-3,-11 3,0 1,0 1,14 1,-15 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15T08:24:16.486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94,'31'0,"-12"2,0-2,0-1,1 0,-1-2,0 0,-1-1,1 0,3-3,25-9,18-4,-5 3,-35 11,0 1,1 1,0 2,-1 0,1 2,0 0,16 4,-23-1,-1 1,0 0,0 2,0 0,6 4,-7-3,0-1,1 0,0-1,-1-1,15 1,70-1,39-5,-21-1,2045 2,-2137 1,0 2,16 3,35 4,162 13,-157-19,15-4,-26-1,63 8,44 6,163-11,-169-4,-145 2,-6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15T08:28:52.737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133 215,'46'0,"94"0,99 14,-110 2,47 6,157-2,-243-17,53 11,-49-3,39-4,-115-8,-1-1,1 0,-1-2,0 0,0-1,0 0,0-2,-1 0,0 0,0-2,-1 0,0-1,3-3,-8 6,-1 0,2 0,-1 1,1 1,-1 0,1 0,1 1,7-1,0 1,0 1,0 0,1 2,18 1,-20-1,-1 2,1 0,-1 1,1 0,-1 2,0 0,0 1,0 1,0 0,-1 1,0 1,34 21,-34-18,1-1,1-1,-1 0,2-1,-1-1,1-1,0 0,9 0,-22-5,1 0,0 0,0 0,1-1,-1 0,5-1,-12 1,1 0,-1 0,0 0,0 0,0 0,0 0,0 0,1 0,-1-1,0 1,0 0,0 0,0 0,0 0,0 0,0 0,1-1,-1 1,0 0,0 0,0 0,0 0,0 0,0-1,0 1,0 0,0 0,0 0,0 0,0-1,0 1,0 0,0 0,0 0,0 0,0-1,0 1,0 0,0 0,0 0,0 0,0 0,-1-1,1 1,0 0,0 0,0 0,0 0,0 0,0 0,0-1,-1 1,1 0,0 0,0 0,0 0,0 0,-1 0,1 0,0 0,0 0,0 0,0 0,0 0,-1 0,1 0,-12-8,-28-10,0 2,-1 1,0 3,-1 1,-10 0,5 4,-1 1,-37 2,21 1,-4-4,-191-35,218 36,0 2,-1 1,-9 3,11 0,0-2,0-1,-20-6,-125-41,59 14,119 34,-35-10,0 3,0 1,-1 2,-28 0,8 5,-28 5,69-2,1 1,0 1,1 1,-1 1,1 0,-4 4,-6 2,5 0,-1-1,0-2,-1-1,-9 1,-59 10,-36 14,94-23,-1-2,-22 1,106-11,17 3,8-1,843 0,-887 1,1 2,-1 1,21 6,-16-4,1 0,11-1,89-1,-61-4,67 11,24 5,-68-8,-66-4,-1 2,6 2,17 4,-38-10,0 1,0 1,0 1,-1-1,11 7,-20-10,-1 0,1 1,0-1,-1 1,0-1,1 1,-1 0,0 0,0 0,0 0,0 1,0-1,0 0,-1 1,1-1,-1 1,0 0,0 0,0-1,0 1,0 0,0 0,-1 0,0 0,1 0,-1 0,0-1,0 1,-1 2,0-3,1 0,-1 1,-1-1,1 0,0 0,0 0,-1 0,1 0,-1 0,0 0,0 0,1 0,-1-1,0 1,0-1,-1 1,1-1,0 0,0 0,-1 0,1 0,0-1,-1 1,1 0,-1-1,0 0,-5 2,0-1,0 0,0-1,1 0,-1 0,0-1,-8-1,4-2,1 0,-1 0,1-1,0-1,0 0,0 0,1-1,0 0,1-1,-6-5,-14-13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561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501561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r">
              <a:defRPr sz="1300"/>
            </a:lvl1pPr>
          </a:lstStyle>
          <a:p>
            <a:fld id="{B9B0CFF8-EAAD-4724-8245-BF4132091EDB}" type="datetimeFigureOut">
              <a:rPr lang="de-DE" smtClean="0"/>
              <a:t>21.05.2019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32" tIns="48166" rIns="96332" bIns="48166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435" y="4810810"/>
            <a:ext cx="5491480" cy="3936117"/>
          </a:xfrm>
          <a:prstGeom prst="rect">
            <a:avLst/>
          </a:prstGeom>
        </p:spPr>
        <p:txBody>
          <a:bodyPr vert="horz" lIns="96332" tIns="48166" rIns="96332" bIns="48166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501560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501560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r">
              <a:defRPr sz="1300"/>
            </a:lvl1pPr>
          </a:lstStyle>
          <a:p>
            <a:fld id="{3E06F242-CA3A-4F3E-AC99-3282F9DDC03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8226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F242-CA3A-4F3E-AC99-3282F9DDC035}" type="slidenum">
              <a:rPr lang="de-DE" smtClean="0"/>
              <a:t>1</a:t>
            </a:fld>
            <a:endParaRPr lang="de-DE" dirty="0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B1DF986A-E01B-46AC-8144-744E4AF49F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1633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F242-CA3A-4F3E-AC99-3282F9DDC035}" type="slidenum">
              <a:rPr lang="de-DE" smtClean="0"/>
              <a:t>14</a:t>
            </a:fld>
            <a:endParaRPr lang="de-DE" dirty="0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94ADDBA2-860B-4588-B802-A8FDD602D1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371280" indent="-371280">
              <a:buAutoNum type="arabicPlain"/>
            </a:pPr>
            <a:r>
              <a:rPr lang="de-DE" dirty="0"/>
              <a:t>Der RR unterscheidet zwischen </a:t>
            </a:r>
            <a:r>
              <a:rPr lang="de-DE" b="1" dirty="0"/>
              <a:t>allgemeinen</a:t>
            </a:r>
            <a:r>
              <a:rPr lang="de-DE" dirty="0"/>
              <a:t> und </a:t>
            </a:r>
            <a:r>
              <a:rPr lang="de-DE" b="1" dirty="0"/>
              <a:t>besonderen</a:t>
            </a:r>
            <a:r>
              <a:rPr lang="de-DE" dirty="0"/>
              <a:t> </a:t>
            </a:r>
            <a:r>
              <a:rPr lang="de-DE" b="1" dirty="0"/>
              <a:t>Strategien</a:t>
            </a:r>
            <a:r>
              <a:rPr lang="de-DE" dirty="0"/>
              <a:t>. </a:t>
            </a:r>
            <a:br>
              <a:rPr lang="de-DE" dirty="0"/>
            </a:br>
            <a:r>
              <a:rPr lang="de-DE" b="1" dirty="0"/>
              <a:t>Allgemeine</a:t>
            </a:r>
            <a:r>
              <a:rPr lang="de-DE" dirty="0"/>
              <a:t> sind solche, die immer oder zumindest für eine Vielzahl von Phänomenen des Rechtschreibbereichs gelten.</a:t>
            </a:r>
          </a:p>
          <a:p>
            <a:pPr marL="371280" indent="-371280">
              <a:buAutoNum type="arabicPlain"/>
            </a:pPr>
            <a:r>
              <a:rPr lang="de-DE" dirty="0"/>
              <a:t>Dagegen werden </a:t>
            </a:r>
            <a:r>
              <a:rPr lang="de-DE" b="1" dirty="0"/>
              <a:t>besondere Strategien </a:t>
            </a:r>
            <a:r>
              <a:rPr lang="de-DE" dirty="0"/>
              <a:t>den einzelnen Rechtschreibinhalten zugeordnet. Auf diese Art werden auch Hinweise zu Besonderheiten gegeben.</a:t>
            </a:r>
          </a:p>
          <a:p>
            <a:pPr marL="371280" indent="-371280"/>
            <a:r>
              <a:rPr lang="de-DE" dirty="0"/>
              <a:t>	Hier sieht man, z.B. wie als Strategie vorgeschlagen wird, die einschlägigen Suffixe, die im Übrigen als Merkliste gegeben werden, zu identifizieren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8144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F242-CA3A-4F3E-AC99-3282F9DDC035}" type="slidenum">
              <a:rPr lang="de-DE" smtClean="0"/>
              <a:t>15</a:t>
            </a:fld>
            <a:endParaRPr lang="de-DE" dirty="0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F72E6290-9538-4188-A6BA-E67DDE4B21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5943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F242-CA3A-4F3E-AC99-3282F9DDC035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6714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F242-CA3A-4F3E-AC99-3282F9DDC035}" type="slidenum">
              <a:rPr lang="de-DE" smtClean="0"/>
              <a:t>24</a:t>
            </a:fld>
            <a:endParaRPr lang="de-DE" dirty="0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E6ED83D7-FA84-4A3C-95D7-7FD1E4A25A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0985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6F242-CA3A-4F3E-AC99-3282F9DDC035}" type="slidenum">
              <a:rPr lang="de-DE" smtClean="0"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2867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F242-CA3A-4F3E-AC99-3282F9DDC035}" type="slidenum">
              <a:rPr lang="de-DE" smtClean="0"/>
              <a:t>26</a:t>
            </a:fld>
            <a:endParaRPr lang="de-DE" dirty="0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358E690C-91E1-435D-9630-9F6E99AD61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1491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6F242-CA3A-4F3E-AC99-3282F9DDC035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2865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F242-CA3A-4F3E-AC99-3282F9DDC035}" type="slidenum">
              <a:rPr lang="de-DE" smtClean="0"/>
              <a:t>4</a:t>
            </a:fld>
            <a:endParaRPr lang="de-DE" dirty="0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F3CEF239-483E-4291-9341-F070DC1311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3768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F242-CA3A-4F3E-AC99-3282F9DDC035}" type="slidenum">
              <a:rPr lang="de-DE" smtClean="0"/>
              <a:t>7</a:t>
            </a:fld>
            <a:endParaRPr lang="de-DE" dirty="0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8CB2ECD8-1694-476E-BF42-4FABD932B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6552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F242-CA3A-4F3E-AC99-3282F9DDC035}" type="slidenum">
              <a:rPr lang="de-DE" smtClean="0"/>
              <a:t>8</a:t>
            </a:fld>
            <a:endParaRPr lang="de-DE" dirty="0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9857C1D3-15E7-4477-930C-5542AB5981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1640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F242-CA3A-4F3E-AC99-3282F9DDC035}" type="slidenum">
              <a:rPr lang="de-DE" smtClean="0"/>
              <a:t>9</a:t>
            </a:fld>
            <a:endParaRPr lang="de-DE" dirty="0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47999FAC-9379-4C9C-A625-FAD082335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75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F242-CA3A-4F3E-AC99-3282F9DDC035}" type="slidenum">
              <a:rPr lang="de-DE" smtClean="0"/>
              <a:t>11</a:t>
            </a:fld>
            <a:endParaRPr lang="de-DE" dirty="0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0CE16C2A-EE38-4835-BE76-62A324F076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923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F242-CA3A-4F3E-AC99-3282F9DDC035}" type="slidenum">
              <a:rPr lang="de-DE" smtClean="0"/>
              <a:t>12</a:t>
            </a:fld>
            <a:endParaRPr lang="de-DE" dirty="0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E97C9D57-0BCF-4881-B8EC-871BCFEF62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1050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„Jedem Kind kann auf jeder Entwicklungsstufe jeder Lehrgegenstand in einer intellektuell ehrlichen Form erfolgreich gelehrt werden. Es ist eine kühne Hypothese; und sie ist von entscheidender Bedeutung, wenn man über das Wesen eines Curriculums nachdenkt.“ </a:t>
            </a:r>
            <a:r>
              <a:rPr lang="de-DE" dirty="0"/>
              <a:t>(Bruner, Jerome: </a:t>
            </a:r>
            <a:r>
              <a:rPr lang="de-DE" i="1" dirty="0"/>
              <a:t>Der Prozess der Erziehung. </a:t>
            </a:r>
            <a:r>
              <a:rPr lang="de-DE" dirty="0"/>
              <a:t>Düsseldorf 1970)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6F242-CA3A-4F3E-AC99-3282F9DDC035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0853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2D9D-D658-4B93-B9FB-177E1BF9275B}" type="datetimeFigureOut">
              <a:rPr lang="de-DE" smtClean="0"/>
              <a:t>21.05.2019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0087-BE0A-4686-B74E-07798AB53D9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47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2D9D-D658-4B93-B9FB-177E1BF9275B}" type="datetimeFigureOut">
              <a:rPr lang="de-DE" smtClean="0"/>
              <a:t>21.05.2019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0087-BE0A-4686-B74E-07798AB53D9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294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2D9D-D658-4B93-B9FB-177E1BF9275B}" type="datetimeFigureOut">
              <a:rPr lang="de-DE" smtClean="0"/>
              <a:t>21.05.2019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0087-BE0A-4686-B74E-07798AB53D9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0842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8DBEF-5FBD-4431-B0B4-1E6677CE2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58" y="260022"/>
            <a:ext cx="10800000" cy="576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90727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392" y="332657"/>
            <a:ext cx="9121741" cy="784225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624418" y="1341438"/>
            <a:ext cx="10560049" cy="482441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9918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2D9D-D658-4B93-B9FB-177E1BF9275B}" type="datetimeFigureOut">
              <a:rPr lang="de-DE" smtClean="0"/>
              <a:t>21.05.2019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0087-BE0A-4686-B74E-07798AB53D9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0530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2D9D-D658-4B93-B9FB-177E1BF9275B}" type="datetimeFigureOut">
              <a:rPr lang="de-DE" smtClean="0"/>
              <a:t>21.05.2019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0087-BE0A-4686-B74E-07798AB53D9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779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2D9D-D658-4B93-B9FB-177E1BF9275B}" type="datetimeFigureOut">
              <a:rPr lang="de-DE" smtClean="0"/>
              <a:t>21.05.2019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0087-BE0A-4686-B74E-07798AB53D9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7430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2D9D-D658-4B93-B9FB-177E1BF9275B}" type="datetimeFigureOut">
              <a:rPr lang="de-DE" smtClean="0"/>
              <a:t>21.05.2019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0087-BE0A-4686-B74E-07798AB53D9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158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2D9D-D658-4B93-B9FB-177E1BF9275B}" type="datetimeFigureOut">
              <a:rPr lang="de-DE" smtClean="0"/>
              <a:t>21.05.2019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0087-BE0A-4686-B74E-07798AB53D9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8151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2D9D-D658-4B93-B9FB-177E1BF9275B}" type="datetimeFigureOut">
              <a:rPr lang="de-DE" smtClean="0"/>
              <a:t>21.05.2019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0087-BE0A-4686-B74E-07798AB53D9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4806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2D9D-D658-4B93-B9FB-177E1BF9275B}" type="datetimeFigureOut">
              <a:rPr lang="de-DE" smtClean="0"/>
              <a:t>21.05.2019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0087-BE0A-4686-B74E-07798AB53D9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601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2D9D-D658-4B93-B9FB-177E1BF9275B}" type="datetimeFigureOut">
              <a:rPr lang="de-DE" smtClean="0"/>
              <a:t>21.05.2019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0087-BE0A-4686-B74E-07798AB53D9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157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F2D9D-D658-4B93-B9FB-177E1BF9275B}" type="datetimeFigureOut">
              <a:rPr lang="de-DE" smtClean="0"/>
              <a:t>21.05.2019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80087-BE0A-4686-B74E-07798AB53D9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68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2.xml"/><Relationship Id="rId5" Type="http://schemas.openxmlformats.org/officeDocument/2006/relationships/image" Target="../media/image130.png"/><Relationship Id="rId4" Type="http://schemas.openxmlformats.org/officeDocument/2006/relationships/customXml" Target="../ink/ink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0.png"/><Relationship Id="rId7" Type="http://schemas.openxmlformats.org/officeDocument/2006/relationships/customXml" Target="../ink/ink3.xml"/><Relationship Id="rId12" Type="http://schemas.openxmlformats.org/officeDocument/2006/relationships/image" Target="../media/image4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customXml" Target="../ink/ink5.xml"/><Relationship Id="rId5" Type="http://schemas.openxmlformats.org/officeDocument/2006/relationships/image" Target="../media/image12.png"/><Relationship Id="rId10" Type="http://schemas.openxmlformats.org/officeDocument/2006/relationships/image" Target="../media/image41.png"/><Relationship Id="rId4" Type="http://schemas.openxmlformats.org/officeDocument/2006/relationships/image" Target="../media/image11.png"/><Relationship Id="rId9" Type="http://schemas.openxmlformats.org/officeDocument/2006/relationships/customXml" Target="../ink/ink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customXml" Target="../ink/ink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customXml" Target="../ink/ink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lehrerfortbildung-bw.de/lak_wb/service/material/rechtschreibrahmen/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fik 4" descr="Ein Bild, das Tisch, Objekt enthält.&#10;&#10;Mit hoher Zuverlässigkeit generierte Beschreibung">
            <a:extLst>
              <a:ext uri="{FF2B5EF4-FFF2-40B4-BE49-F238E27FC236}">
                <a16:creationId xmlns:a16="http://schemas.microsoft.com/office/drawing/2014/main" id="{4B125449-389B-4687-A171-1B7FA3097F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4" r="15517"/>
          <a:stretch/>
        </p:blipFill>
        <p:spPr>
          <a:xfrm>
            <a:off x="243763" y="188015"/>
            <a:ext cx="5762039" cy="6481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798CCB75-9C88-4763-A7E0-BCD9C4D3CD59}"/>
              </a:ext>
            </a:extLst>
          </p:cNvPr>
          <p:cNvSpPr txBox="1">
            <a:spLocks/>
          </p:cNvSpPr>
          <p:nvPr/>
        </p:nvSpPr>
        <p:spPr>
          <a:xfrm>
            <a:off x="6095847" y="1512859"/>
            <a:ext cx="5808360" cy="17034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000" b="1" dirty="0"/>
              <a:t>Rechtschreibung</a:t>
            </a:r>
            <a:br>
              <a:rPr lang="en-US" sz="5000" b="1" dirty="0"/>
            </a:br>
            <a:r>
              <a:rPr lang="en-US" sz="5000" b="1" dirty="0"/>
              <a:t>und </a:t>
            </a:r>
          </a:p>
          <a:p>
            <a:r>
              <a:rPr lang="de-DE" sz="5000" b="1" dirty="0"/>
              <a:t>Rechtschreibrahmen</a:t>
            </a:r>
            <a:endParaRPr lang="de-DE" sz="50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0169B66-1CEF-4E0B-8E37-C39A76D3B9F9}"/>
              </a:ext>
            </a:extLst>
          </p:cNvPr>
          <p:cNvSpPr txBox="1"/>
          <p:nvPr/>
        </p:nvSpPr>
        <p:spPr>
          <a:xfrm>
            <a:off x="6095847" y="5643581"/>
            <a:ext cx="4834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Jakob Ossner</a:t>
            </a:r>
          </a:p>
        </p:txBody>
      </p:sp>
    </p:spTree>
    <p:extLst>
      <p:ext uri="{BB962C8B-B14F-4D97-AF65-F5344CB8AC3E}">
        <p14:creationId xmlns:p14="http://schemas.microsoft.com/office/powerpoint/2010/main" val="267988097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id="{7012F085-3F51-49B3-896F-8F1C381CA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384" y="2834950"/>
            <a:ext cx="4800261" cy="67768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dirty="0" err="1">
                <a:solidFill>
                  <a:srgbClr val="000000"/>
                </a:solidFill>
              </a:rPr>
              <a:t>Verteilung</a:t>
            </a:r>
            <a:r>
              <a:rPr lang="en-US" sz="4000" dirty="0">
                <a:solidFill>
                  <a:srgbClr val="000000"/>
                </a:solidFill>
              </a:rPr>
              <a:t> des </a:t>
            </a:r>
            <a:r>
              <a:rPr lang="en-US" sz="4000" dirty="0" err="1">
                <a:solidFill>
                  <a:srgbClr val="000000"/>
                </a:solidFill>
              </a:rPr>
              <a:t>Stoffes</a:t>
            </a:r>
            <a:br>
              <a:rPr lang="en-US" sz="4000" dirty="0">
                <a:solidFill>
                  <a:srgbClr val="000000"/>
                </a:solidFill>
              </a:rPr>
            </a:br>
            <a:endParaRPr lang="en-US" sz="5000" b="1" dirty="0">
              <a:solidFill>
                <a:srgbClr val="000000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75A36B4-0545-4887-ACED-CC1504E1808B}"/>
              </a:ext>
            </a:extLst>
          </p:cNvPr>
          <p:cNvSpPr/>
          <p:nvPr/>
        </p:nvSpPr>
        <p:spPr>
          <a:xfrm>
            <a:off x="6660384" y="3634622"/>
            <a:ext cx="5003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dirty="0">
                <a:solidFill>
                  <a:srgbClr val="000000"/>
                </a:solidFill>
              </a:rPr>
              <a:t>Das Spiralcurriculum</a:t>
            </a:r>
            <a:endParaRPr lang="de-DE" sz="4200" dirty="0"/>
          </a:p>
        </p:txBody>
      </p:sp>
    </p:spTree>
    <p:extLst>
      <p:ext uri="{BB962C8B-B14F-4D97-AF65-F5344CB8AC3E}">
        <p14:creationId xmlns:p14="http://schemas.microsoft.com/office/powerpoint/2010/main" val="110384894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E5B35F-A3D7-4A93-8880-0EFD4A2AB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06" y="150484"/>
            <a:ext cx="11830493" cy="686927"/>
          </a:xfrm>
        </p:spPr>
        <p:txBody>
          <a:bodyPr>
            <a:normAutofit fontScale="90000"/>
          </a:bodyPr>
          <a:lstStyle/>
          <a:p>
            <a:r>
              <a:rPr lang="de-DE" sz="3200" dirty="0"/>
              <a:t>Spiralcurriculum (=Übersicht 1, hier: </a:t>
            </a:r>
            <a:r>
              <a:rPr lang="de-DE" dirty="0"/>
              <a:t>regelgeleiteter Bereich − PGZ, RR, S. 18)</a:t>
            </a:r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DF9025F-083C-482A-A65D-3210982C343F}"/>
              </a:ext>
            </a:extLst>
          </p:cNvPr>
          <p:cNvSpPr txBox="1"/>
          <p:nvPr/>
        </p:nvSpPr>
        <p:spPr>
          <a:xfrm>
            <a:off x="359103" y="6286498"/>
            <a:ext cx="1127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 Unterrichtsinhalt wird prozessiert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68E89BA0-F2E1-47E9-94CC-3E26ED43C039}"/>
              </a:ext>
            </a:extLst>
          </p:cNvPr>
          <p:cNvCxnSpPr>
            <a:cxnSpLocks/>
          </p:cNvCxnSpPr>
          <p:nvPr/>
        </p:nvCxnSpPr>
        <p:spPr>
          <a:xfrm>
            <a:off x="4006478" y="6464344"/>
            <a:ext cx="5632822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519389F6-2141-46B9-8353-582E4BEC37F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4465" y="746760"/>
          <a:ext cx="11277598" cy="5490816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3421625">
                  <a:extLst>
                    <a:ext uri="{9D8B030D-6E8A-4147-A177-3AD203B41FA5}">
                      <a16:colId xmlns:a16="http://schemas.microsoft.com/office/drawing/2014/main" val="1081002960"/>
                    </a:ext>
                  </a:extLst>
                </a:gridCol>
                <a:gridCol w="3038168">
                  <a:extLst>
                    <a:ext uri="{9D8B030D-6E8A-4147-A177-3AD203B41FA5}">
                      <a16:colId xmlns:a16="http://schemas.microsoft.com/office/drawing/2014/main" val="812427500"/>
                    </a:ext>
                  </a:extLst>
                </a:gridCol>
                <a:gridCol w="3077497">
                  <a:extLst>
                    <a:ext uri="{9D8B030D-6E8A-4147-A177-3AD203B41FA5}">
                      <a16:colId xmlns:a16="http://schemas.microsoft.com/office/drawing/2014/main" val="2412865456"/>
                    </a:ext>
                  </a:extLst>
                </a:gridCol>
                <a:gridCol w="1740308">
                  <a:extLst>
                    <a:ext uri="{9D8B030D-6E8A-4147-A177-3AD203B41FA5}">
                      <a16:colId xmlns:a16="http://schemas.microsoft.com/office/drawing/2014/main" val="3277742383"/>
                    </a:ext>
                  </a:extLst>
                </a:gridCol>
              </a:tblGrid>
              <a:tr h="278736">
                <a:tc>
                  <a:txBody>
                    <a:bodyPr/>
                    <a:lstStyle/>
                    <a:p>
                      <a:pPr marL="0" algn="ctr" defTabSz="0" rtl="0" eaLnBrk="1" latinLnBrk="0" hangingPunct="1">
                        <a:spcAft>
                          <a:spcPts val="0"/>
                        </a:spcAft>
                        <a:tabLst>
                          <a:tab pos="3150000" algn="r"/>
                        </a:tabLst>
                      </a:pPr>
                      <a:r>
                        <a:rPr lang="de-DE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Klassen 1/2</a:t>
                      </a:r>
                      <a:endParaRPr lang="de-DE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Klassen 3/4</a:t>
                      </a:r>
                      <a:endParaRPr lang="de-DE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de-DE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Klassen 5/6</a:t>
                      </a:r>
                      <a:endParaRPr lang="de-DE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Klassen 7-10</a:t>
                      </a:r>
                      <a:endParaRPr lang="de-DE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18107"/>
                  </a:ext>
                </a:extLst>
              </a:tr>
              <a:tr h="5172104">
                <a:tc>
                  <a:txBody>
                    <a:bodyPr/>
                    <a:lstStyle/>
                    <a:p>
                      <a:pPr defTabSz="0">
                        <a:spcAft>
                          <a:spcPts val="0"/>
                        </a:spcAft>
                        <a:tabLst>
                          <a:tab pos="3150000" algn="r"/>
                        </a:tabLst>
                      </a:pPr>
                      <a:endParaRPr lang="de-DE" sz="600" dirty="0">
                        <a:effectLst/>
                        <a:highlight>
                          <a:srgbClr val="B1D54B"/>
                        </a:highlight>
                      </a:endParaRPr>
                    </a:p>
                    <a:p>
                      <a:pPr defTabSz="0">
                        <a:spcAft>
                          <a:spcPts val="0"/>
                        </a:spcAft>
                        <a:tabLst>
                          <a:tab pos="3150000" algn="r"/>
                        </a:tabLst>
                      </a:pPr>
                      <a:r>
                        <a:rPr lang="de-DE" sz="1800" dirty="0">
                          <a:effectLst/>
                          <a:highlight>
                            <a:srgbClr val="B1D54B"/>
                          </a:highlight>
                        </a:rPr>
                        <a:t>Grundlegende Phonem-Graphem-Zuordnungen</a:t>
                      </a:r>
                      <a:r>
                        <a:rPr lang="de-DE" sz="1800" dirty="0">
                          <a:effectLst/>
                        </a:rPr>
                        <a:t>	</a:t>
                      </a:r>
                    </a:p>
                    <a:p>
                      <a:pPr marL="176213" indent="-176213" defTabSz="0">
                        <a:spcAft>
                          <a:spcPts val="300"/>
                        </a:spcAft>
                        <a:buFont typeface="Calibri" panose="020F0502020204030204" pitchFamily="34" charset="0"/>
                        <a:buChar char="-"/>
                        <a:tabLst>
                          <a:tab pos="176213" algn="l"/>
                          <a:tab pos="3149600" algn="r"/>
                        </a:tabLst>
                      </a:pPr>
                      <a:r>
                        <a:rPr lang="de-DE" sz="1800" b="0" dirty="0">
                          <a:effectLst/>
                          <a:highlight>
                            <a:srgbClr val="CCFF99"/>
                          </a:highlight>
                        </a:rPr>
                        <a:t>Vokalphoneme</a:t>
                      </a:r>
                      <a:r>
                        <a:rPr lang="de-DE" sz="1800" b="0" dirty="0">
                          <a:effectLst/>
                          <a:highlight>
                            <a:srgbClr val="CCFF99"/>
                          </a:highlight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de-DE" sz="1800" b="0" dirty="0">
                          <a:effectLst/>
                          <a:highlight>
                            <a:srgbClr val="CCFF99"/>
                          </a:highlight>
                        </a:rPr>
                        <a:t>Vokalgrapheme</a:t>
                      </a:r>
                    </a:p>
                    <a:p>
                      <a:pPr marL="176213" indent="-176213" algn="l" defTabSz="0" rtl="0" eaLnBrk="1" latinLnBrk="0" hangingPunct="1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76213" algn="l"/>
                          <a:tab pos="3149600" algn="r"/>
                        </a:tabLst>
                      </a:pPr>
                      <a:r>
                        <a:rPr lang="de-DE" sz="18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CFF99"/>
                          </a:highlight>
                          <a:latin typeface="+mn-lt"/>
                          <a:ea typeface="+mn-ea"/>
                          <a:cs typeface="+mn-cs"/>
                        </a:rPr>
                        <a:t>Konsonantenphoneme </a:t>
                      </a:r>
                      <a:r>
                        <a:rPr lang="de-DE" sz="18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CFF99"/>
                          </a:highlight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de-DE" sz="18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CFF99"/>
                          </a:highlight>
                          <a:latin typeface="+mn-lt"/>
                          <a:ea typeface="+mn-ea"/>
                          <a:cs typeface="+mn-cs"/>
                        </a:rPr>
                        <a:t>Konsonantengrapheme …</a:t>
                      </a:r>
                    </a:p>
                    <a:p>
                      <a:pPr defTabSz="0">
                        <a:spcAft>
                          <a:spcPts val="0"/>
                        </a:spcAft>
                        <a:tabLst>
                          <a:tab pos="3150000" algn="r"/>
                        </a:tabLst>
                      </a:pPr>
                      <a:r>
                        <a:rPr lang="de-DE" sz="600" dirty="0">
                          <a:effectLst/>
                        </a:rPr>
                        <a:t> </a:t>
                      </a:r>
                    </a:p>
                    <a:p>
                      <a:pPr defTabSz="0">
                        <a:spcAft>
                          <a:spcPts val="0"/>
                        </a:spcAft>
                        <a:tabLst>
                          <a:tab pos="3150000" algn="r"/>
                        </a:tabLst>
                      </a:pPr>
                      <a:r>
                        <a:rPr lang="de-DE" sz="1800" dirty="0">
                          <a:effectLst/>
                          <a:highlight>
                            <a:srgbClr val="B1D54B"/>
                          </a:highlight>
                        </a:rPr>
                        <a:t>Verdoppelung von Konsonanten-gra­phemen (Schärfung)</a:t>
                      </a:r>
                    </a:p>
                    <a:p>
                      <a:pPr marL="0" algn="l" defTabSz="0" rtl="0" eaLnBrk="1" latinLnBrk="0" hangingPunct="1">
                        <a:spcAft>
                          <a:spcPts val="0"/>
                        </a:spcAft>
                        <a:tabLst>
                          <a:tab pos="3150000" algn="r"/>
                        </a:tabLst>
                      </a:pPr>
                      <a:r>
                        <a:rPr lang="de-DE" sz="600" kern="1200" dirty="0">
                          <a:effectLst/>
                        </a:rPr>
                        <a:t> </a:t>
                      </a:r>
                    </a:p>
                    <a:p>
                      <a:pPr defTabSz="0">
                        <a:spcAft>
                          <a:spcPts val="0"/>
                        </a:spcAft>
                        <a:tabLst>
                          <a:tab pos="3150000" algn="r"/>
                        </a:tabLst>
                      </a:pPr>
                      <a:r>
                        <a:rPr lang="de-DE" sz="1800" dirty="0">
                          <a:effectLst/>
                          <a:highlight>
                            <a:srgbClr val="B1D54B"/>
                          </a:highlight>
                        </a:rPr>
                        <a:t>Besondere Phonem-Graphem-Zuordnungen</a:t>
                      </a:r>
                    </a:p>
                    <a:p>
                      <a:pPr marL="0" algn="l" defTabSz="0" rtl="0" eaLnBrk="1" latinLnBrk="0" hangingPunct="1">
                        <a:spcAft>
                          <a:spcPts val="0"/>
                        </a:spcAft>
                        <a:tabLst>
                          <a:tab pos="3150000" algn="r"/>
                        </a:tabLst>
                      </a:pPr>
                      <a:r>
                        <a:rPr lang="de-DE" sz="600" kern="1200" dirty="0">
                          <a:effectLst/>
                        </a:rPr>
                        <a:t> </a:t>
                      </a:r>
                    </a:p>
                    <a:p>
                      <a:pPr defTabSz="0">
                        <a:spcAft>
                          <a:spcPts val="0"/>
                        </a:spcAft>
                        <a:tabLst>
                          <a:tab pos="3150000" algn="r"/>
                        </a:tabLst>
                      </a:pPr>
                      <a:r>
                        <a:rPr lang="de-DE" sz="1800" dirty="0">
                          <a:effectLst/>
                          <a:highlight>
                            <a:srgbClr val="B1D54B"/>
                          </a:highlight>
                        </a:rPr>
                        <a:t>Konsonantenhäufungen am Wort- bzw. Silbenanfang</a:t>
                      </a:r>
                    </a:p>
                    <a:p>
                      <a:pPr marL="0" algn="l" defTabSz="0" rtl="0" eaLnBrk="1" latinLnBrk="0" hangingPunct="1">
                        <a:spcAft>
                          <a:spcPts val="0"/>
                        </a:spcAft>
                        <a:tabLst>
                          <a:tab pos="3150000" algn="r"/>
                        </a:tabLst>
                      </a:pPr>
                      <a:r>
                        <a:rPr lang="de-DE" sz="600" kern="1200" dirty="0">
                          <a:effectLst/>
                        </a:rPr>
                        <a:t> </a:t>
                      </a:r>
                      <a:endParaRPr lang="de-DE" sz="900" kern="1200" dirty="0">
                        <a:effectLst/>
                      </a:endParaRPr>
                    </a:p>
                    <a:p>
                      <a:pPr marL="0" algn="l" defTabSz="0" rtl="0" eaLnBrk="1" latinLnBrk="0" hangingPunct="1">
                        <a:spcAft>
                          <a:spcPts val="0"/>
                        </a:spcAft>
                        <a:tabLst>
                          <a:tab pos="3150000" algn="r"/>
                        </a:tabLst>
                      </a:pPr>
                      <a:endParaRPr lang="de-DE" sz="900" kern="1200" dirty="0">
                        <a:effectLst/>
                      </a:endParaRPr>
                    </a:p>
                    <a:p>
                      <a:pPr marL="0" algn="l" defTabSz="0" rtl="0" eaLnBrk="1" latinLnBrk="0" hangingPunct="1">
                        <a:spcAft>
                          <a:spcPts val="0"/>
                        </a:spcAft>
                        <a:tabLst>
                          <a:tab pos="3150000" algn="r"/>
                        </a:tabLst>
                      </a:pPr>
                      <a:endParaRPr lang="de-DE" sz="1200" kern="1200" dirty="0">
                        <a:effectLst/>
                      </a:endParaRPr>
                    </a:p>
                    <a:p>
                      <a:pPr defTabSz="0">
                        <a:spcAft>
                          <a:spcPts val="0"/>
                        </a:spcAft>
                        <a:tabLst>
                          <a:tab pos="3150000" algn="r"/>
                        </a:tabLst>
                      </a:pPr>
                      <a:r>
                        <a:rPr lang="de-DE" sz="1800" dirty="0">
                          <a:effectLst/>
                          <a:highlight>
                            <a:srgbClr val="B1D54B"/>
                          </a:highlight>
                        </a:rPr>
                        <a:t>Konstantschreibungen</a:t>
                      </a:r>
                    </a:p>
                    <a:p>
                      <a:pPr marL="176213" indent="-176213" algn="l" defTabSz="0" rtl="0" eaLnBrk="1" latinLnBrk="0" hangingPunct="1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76213" algn="l"/>
                          <a:tab pos="3149600" algn="r"/>
                        </a:tabLst>
                      </a:pPr>
                      <a:r>
                        <a:rPr lang="de-DE" sz="18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CFF99"/>
                          </a:highlight>
                          <a:latin typeface="+mn-lt"/>
                          <a:ea typeface="+mn-ea"/>
                          <a:cs typeface="+mn-cs"/>
                        </a:rPr>
                        <a:t>Auslautverhärtung von /b, d, g/ bei einsilbigen Wörtern</a:t>
                      </a:r>
                    </a:p>
                    <a:p>
                      <a:pPr marL="176213" indent="-176213" algn="l" defTabSz="0" rtl="0" eaLnBrk="1" latinLnBrk="0" hangingPunct="1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76213" algn="l"/>
                          <a:tab pos="3149600" algn="r"/>
                        </a:tabLst>
                      </a:pPr>
                      <a:r>
                        <a:rPr lang="de-DE" sz="18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CFF99"/>
                          </a:highlight>
                          <a:latin typeface="+mn-lt"/>
                          <a:ea typeface="+mn-ea"/>
                          <a:cs typeface="+mn-cs"/>
                        </a:rPr>
                        <a:t> &lt;ä&gt;- und &lt;äu&gt;-Schreibung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92275" algn="l"/>
                        </a:tabLs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692275" algn="l"/>
                        </a:tabLs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692275" algn="l"/>
                        </a:tabLs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692275" algn="l"/>
                        </a:tabLs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692275" algn="l"/>
                        </a:tabLs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692275" algn="l"/>
                        </a:tabLst>
                      </a:pPr>
                      <a:endParaRPr lang="de-DE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692275" algn="l"/>
                        </a:tabLs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692275" algn="l"/>
                        </a:tabLs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917825" algn="r"/>
                        </a:tabLst>
                      </a:pPr>
                      <a:r>
                        <a:rPr lang="de-DE" sz="1800" b="1" dirty="0">
                          <a:effectLst/>
                          <a:highlight>
                            <a:srgbClr val="B1D54B"/>
                          </a:highlight>
                        </a:rPr>
                        <a:t>Besondere Phonem-Graphem-Zuordnungen</a:t>
                      </a:r>
                    </a:p>
                    <a:p>
                      <a:pPr marL="176213" indent="-176213" algn="l" defTabSz="0" rtl="0" eaLnBrk="1" latinLnBrk="0" hangingPunct="1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76213" algn="l"/>
                          <a:tab pos="3149600" algn="r"/>
                        </a:tabLst>
                      </a:pPr>
                      <a:r>
                        <a:rPr lang="de-DE" sz="18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CFF99"/>
                          </a:highlight>
                          <a:latin typeface="+mn-lt"/>
                          <a:ea typeface="+mn-ea"/>
                          <a:cs typeface="+mn-cs"/>
                        </a:rPr>
                        <a:t>Herleitbare &lt;s&gt;-/&lt;ß&gt;-Schreibung</a:t>
                      </a:r>
                    </a:p>
                    <a:p>
                      <a:pPr marL="176213" indent="-176213" algn="l" defTabSz="0" rtl="0" eaLnBrk="1" latinLnBrk="0" hangingPunct="1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76213" algn="l"/>
                          <a:tab pos="3149600" algn="r"/>
                        </a:tabLst>
                      </a:pPr>
                      <a:r>
                        <a:rPr lang="de-DE" sz="18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CFF99"/>
                          </a:highlight>
                          <a:latin typeface="+mn-lt"/>
                          <a:ea typeface="+mn-ea"/>
                          <a:cs typeface="+mn-cs"/>
                        </a:rPr>
                        <a:t> &lt;h&gt;-Schreibung zwischen Vokalbuchstaben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highlight>
                            <a:srgbClr val="B1D54B"/>
                          </a:highlight>
                        </a:rPr>
                        <a:t>Konstantschreibungen</a:t>
                      </a:r>
                    </a:p>
                    <a:p>
                      <a:pPr marL="176213" indent="-176213" algn="l" defTabSz="0" rtl="0" eaLnBrk="1" latinLnBrk="0" hangingPunct="1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76213" algn="l"/>
                          <a:tab pos="3149600" algn="r"/>
                        </a:tabLst>
                      </a:pPr>
                      <a:r>
                        <a:rPr lang="de-DE" sz="18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CFF99"/>
                          </a:highlight>
                          <a:latin typeface="+mn-lt"/>
                          <a:ea typeface="+mn-ea"/>
                          <a:cs typeface="+mn-cs"/>
                        </a:rPr>
                        <a:t>Wortausgang und Nachbaustein</a:t>
                      </a:r>
                      <a:r>
                        <a:rPr lang="de-DE" sz="1800" b="0" i="1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CFF99"/>
                          </a:highlight>
                          <a:latin typeface="+mn-lt"/>
                          <a:ea typeface="+mn-ea"/>
                          <a:cs typeface="+mn-cs"/>
                        </a:rPr>
                        <a:t> -ig</a:t>
                      </a:r>
                    </a:p>
                    <a:p>
                      <a:pPr marL="176213" indent="-176213" algn="l" defTabSz="0" rtl="0" eaLnBrk="1" latinLnBrk="0" hangingPunct="1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76213" algn="l"/>
                          <a:tab pos="3149600" algn="r"/>
                        </a:tabLst>
                      </a:pPr>
                      <a:r>
                        <a:rPr lang="de-DE" sz="18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CFF99"/>
                          </a:highlight>
                          <a:latin typeface="+mn-lt"/>
                          <a:ea typeface="+mn-ea"/>
                          <a:cs typeface="+mn-cs"/>
                        </a:rPr>
                        <a:t>Konstantschreibungen im Rahmen einer Wortfamilie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92275" algn="l"/>
                        </a:tabLs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692275" algn="l"/>
                        </a:tabLs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692275" algn="l"/>
                        </a:tabLs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692275" algn="l"/>
                        </a:tabLs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692275" algn="l"/>
                        </a:tabLs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692275" algn="l"/>
                        </a:tabLs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692275" algn="l"/>
                        </a:tabLs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692275" algn="l"/>
                        </a:tabLs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917825" algn="r"/>
                        </a:tabLst>
                      </a:pPr>
                      <a:r>
                        <a:rPr lang="de-DE" sz="1800" b="1" dirty="0">
                          <a:effectLst/>
                          <a:highlight>
                            <a:srgbClr val="B1D54B"/>
                          </a:highlight>
                        </a:rPr>
                        <a:t>Besondere Phonem-Graphem-Zuordnungen</a:t>
                      </a:r>
                    </a:p>
                    <a:p>
                      <a:pPr marL="176213" indent="-176213" algn="l" defTabSz="0" rtl="0" eaLnBrk="1" latinLnBrk="0" hangingPunct="1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76213" algn="l"/>
                          <a:tab pos="3149600" algn="r"/>
                        </a:tabLst>
                      </a:pPr>
                      <a:r>
                        <a:rPr lang="de-DE" sz="18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CFF99"/>
                          </a:highlight>
                          <a:latin typeface="+mn-lt"/>
                          <a:ea typeface="+mn-ea"/>
                          <a:cs typeface="+mn-cs"/>
                        </a:rPr>
                        <a:t>Suffix </a:t>
                      </a:r>
                      <a:r>
                        <a:rPr lang="de-DE" sz="1800" b="0" i="1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CFF99"/>
                          </a:highlight>
                          <a:latin typeface="+mn-lt"/>
                          <a:ea typeface="+mn-ea"/>
                          <a:cs typeface="+mn-cs"/>
                        </a:rPr>
                        <a:t>-ieren</a:t>
                      </a:r>
                    </a:p>
                    <a:p>
                      <a:pPr marL="176213" indent="-176213" algn="l" defTabSz="0" rtl="0" eaLnBrk="1" latinLnBrk="0" hangingPunct="1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76213" algn="l"/>
                          <a:tab pos="3149600" algn="r"/>
                        </a:tabLst>
                      </a:pPr>
                      <a:r>
                        <a:rPr lang="de-DE" sz="18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CFF99"/>
                          </a:highlight>
                          <a:latin typeface="+mn-lt"/>
                          <a:ea typeface="+mn-ea"/>
                          <a:cs typeface="+mn-cs"/>
                        </a:rPr>
                        <a:t>Plural bei den Suffixen </a:t>
                      </a:r>
                      <a:br>
                        <a:rPr lang="de-DE" sz="18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CFF99"/>
                          </a:highligh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800" b="0" i="1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CFF99"/>
                          </a:highlight>
                          <a:latin typeface="+mn-lt"/>
                          <a:ea typeface="+mn-ea"/>
                          <a:cs typeface="+mn-cs"/>
                        </a:rPr>
                        <a:t>-in/-innen; -nis/-nisse </a:t>
                      </a:r>
                    </a:p>
                    <a:p>
                      <a:pPr marL="176213" indent="-176213" algn="l" defTabSz="0" rtl="0" eaLnBrk="1" latinLnBrk="0" hangingPunct="1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76213" algn="l"/>
                          <a:tab pos="3149600" algn="r"/>
                        </a:tabLst>
                      </a:pPr>
                      <a:endParaRPr lang="de-DE" sz="1800" b="0" i="1" kern="1200" dirty="0">
                        <a:solidFill>
                          <a:schemeClr val="dk1"/>
                        </a:solidFill>
                        <a:effectLst/>
                        <a:highlight>
                          <a:srgbClr val="CCFF99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917825" algn="r"/>
                        </a:tabLst>
                      </a:pPr>
                      <a:r>
                        <a:rPr lang="de-DE" sz="1800" b="1" dirty="0">
                          <a:effectLst/>
                          <a:highlight>
                            <a:srgbClr val="B1D54B"/>
                          </a:highlight>
                        </a:rPr>
                        <a:t>Konstantschreibungen</a:t>
                      </a:r>
                    </a:p>
                    <a:p>
                      <a:pPr marL="176213" indent="-176213" algn="l" defTabSz="0" rtl="0" eaLnBrk="1" latinLnBrk="0" hangingPunct="1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76213" algn="l"/>
                          <a:tab pos="3149600" algn="r"/>
                        </a:tabLst>
                      </a:pPr>
                      <a:r>
                        <a:rPr lang="de-DE" sz="18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CFF99"/>
                          </a:highlight>
                          <a:latin typeface="+mn-lt"/>
                          <a:ea typeface="+mn-ea"/>
                          <a:cs typeface="+mn-cs"/>
                        </a:rPr>
                        <a:t>Weitere herleitbare &lt;ß&gt;-Wörter</a:t>
                      </a:r>
                    </a:p>
                    <a:p>
                      <a:pPr marL="176213" indent="-176213" algn="l" defTabSz="0" rtl="0" eaLnBrk="1" latinLnBrk="0" hangingPunct="1"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76213" algn="l"/>
                          <a:tab pos="3149600" algn="r"/>
                        </a:tabLst>
                      </a:pPr>
                      <a:r>
                        <a:rPr lang="de-DE" sz="18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CFF99"/>
                          </a:highlight>
                          <a:latin typeface="+mn-lt"/>
                          <a:ea typeface="+mn-ea"/>
                          <a:cs typeface="+mn-cs"/>
                        </a:rPr>
                        <a:t>Besondere flektierte Formen und Wortbildungen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92275" algn="l"/>
                        </a:tabLs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692275" algn="l"/>
                        </a:tabLs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179505"/>
                  </a:ext>
                </a:extLst>
              </a:tr>
            </a:tbl>
          </a:graphicData>
        </a:graphic>
      </p:graphicFrame>
      <p:sp>
        <p:nvSpPr>
          <p:cNvPr id="7" name="Ellipse 6">
            <a:extLst>
              <a:ext uri="{FF2B5EF4-FFF2-40B4-BE49-F238E27FC236}">
                <a16:creationId xmlns:a16="http://schemas.microsoft.com/office/drawing/2014/main" id="{05827398-65D6-4029-AB1C-852DB725AD25}"/>
              </a:ext>
            </a:extLst>
          </p:cNvPr>
          <p:cNvSpPr/>
          <p:nvPr/>
        </p:nvSpPr>
        <p:spPr>
          <a:xfrm>
            <a:off x="112295" y="3210313"/>
            <a:ext cx="3352800" cy="68692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6096D6E-AC0A-4499-A5EC-5DD0AA673E7E}"/>
              </a:ext>
            </a:extLst>
          </p:cNvPr>
          <p:cNvSpPr/>
          <p:nvPr/>
        </p:nvSpPr>
        <p:spPr>
          <a:xfrm>
            <a:off x="3470089" y="3161391"/>
            <a:ext cx="3352800" cy="68692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9040B99-CE83-45D5-B433-65C1F8B60113}"/>
              </a:ext>
            </a:extLst>
          </p:cNvPr>
          <p:cNvSpPr/>
          <p:nvPr/>
        </p:nvSpPr>
        <p:spPr>
          <a:xfrm>
            <a:off x="6615713" y="3161391"/>
            <a:ext cx="3352800" cy="68692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954A0B8-969E-4CBC-895C-B10A47868F9B}"/>
              </a:ext>
            </a:extLst>
          </p:cNvPr>
          <p:cNvSpPr/>
          <p:nvPr/>
        </p:nvSpPr>
        <p:spPr>
          <a:xfrm>
            <a:off x="112295" y="4700337"/>
            <a:ext cx="2550694" cy="49515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DF4DF45-E822-4791-90DC-0899E368D395}"/>
              </a:ext>
            </a:extLst>
          </p:cNvPr>
          <p:cNvSpPr/>
          <p:nvPr/>
        </p:nvSpPr>
        <p:spPr>
          <a:xfrm>
            <a:off x="3545306" y="4795368"/>
            <a:ext cx="2550694" cy="49515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18FC77C-295E-4ED6-A609-A5EAEF1C9441}"/>
              </a:ext>
            </a:extLst>
          </p:cNvPr>
          <p:cNvSpPr/>
          <p:nvPr/>
        </p:nvSpPr>
        <p:spPr>
          <a:xfrm>
            <a:off x="6715164" y="4764504"/>
            <a:ext cx="2550694" cy="49515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94F830C-A1EF-49FE-8FAD-A95C68446F1C}"/>
              </a:ext>
            </a:extLst>
          </p:cNvPr>
          <p:cNvSpPr txBox="1"/>
          <p:nvPr/>
        </p:nvSpPr>
        <p:spPr>
          <a:xfrm>
            <a:off x="3753521" y="1074111"/>
            <a:ext cx="300901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chemeClr val="dk1"/>
                </a:solidFill>
              </a:rPr>
              <a:t>Wiederholung und Festigung an erweitertem Wortschatz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B389369-33E3-4287-B8F7-066180E82C8E}"/>
              </a:ext>
            </a:extLst>
          </p:cNvPr>
          <p:cNvSpPr txBox="1"/>
          <p:nvPr/>
        </p:nvSpPr>
        <p:spPr>
          <a:xfrm>
            <a:off x="6832964" y="1086337"/>
            <a:ext cx="300901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chemeClr val="dk1"/>
                </a:solidFill>
              </a:rPr>
              <a:t>Wiederholung und Festigung an erweitertem Wortschatz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0767CB8-3BFB-452A-81A0-5F049AFFF6A2}"/>
              </a:ext>
            </a:extLst>
          </p:cNvPr>
          <p:cNvSpPr txBox="1"/>
          <p:nvPr/>
        </p:nvSpPr>
        <p:spPr>
          <a:xfrm>
            <a:off x="9902575" y="1074111"/>
            <a:ext cx="1689656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chemeClr val="dk1"/>
                </a:solidFill>
              </a:rPr>
              <a:t>Wiederholung und Festigung an erweitertem Wortschatz </a:t>
            </a:r>
          </a:p>
        </p:txBody>
      </p:sp>
    </p:spTree>
    <p:extLst>
      <p:ext uri="{BB962C8B-B14F-4D97-AF65-F5344CB8AC3E}">
        <p14:creationId xmlns:p14="http://schemas.microsoft.com/office/powerpoint/2010/main" val="2683368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F50C54-2FF5-402E-8B7F-8F0C42CBB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07" y="-14703"/>
            <a:ext cx="11628406" cy="686927"/>
          </a:xfrm>
        </p:spPr>
        <p:txBody>
          <a:bodyPr>
            <a:normAutofit fontScale="90000"/>
          </a:bodyPr>
          <a:lstStyle/>
          <a:p>
            <a:r>
              <a:rPr lang="de-DE" sz="3200" dirty="0"/>
              <a:t>Spiralcurriculum (= Übersicht 1, hier: regelgeleiteter Bereich</a:t>
            </a:r>
            <a:r>
              <a:rPr lang="de-DE" dirty="0"/>
              <a:t> − </a:t>
            </a:r>
            <a:r>
              <a:rPr lang="de-DE" sz="3200" dirty="0"/>
              <a:t>GZS, RR, S. 20)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82BA8991-7F66-42CE-99D1-CCA2D294298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7487" y="545503"/>
          <a:ext cx="11525631" cy="5792283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2498637">
                  <a:extLst>
                    <a:ext uri="{9D8B030D-6E8A-4147-A177-3AD203B41FA5}">
                      <a16:colId xmlns:a16="http://schemas.microsoft.com/office/drawing/2014/main" val="4100213300"/>
                    </a:ext>
                  </a:extLst>
                </a:gridCol>
                <a:gridCol w="3008998">
                  <a:extLst>
                    <a:ext uri="{9D8B030D-6E8A-4147-A177-3AD203B41FA5}">
                      <a16:colId xmlns:a16="http://schemas.microsoft.com/office/drawing/2014/main" val="2573232704"/>
                    </a:ext>
                  </a:extLst>
                </a:gridCol>
                <a:gridCol w="3008998">
                  <a:extLst>
                    <a:ext uri="{9D8B030D-6E8A-4147-A177-3AD203B41FA5}">
                      <a16:colId xmlns:a16="http://schemas.microsoft.com/office/drawing/2014/main" val="1604666599"/>
                    </a:ext>
                  </a:extLst>
                </a:gridCol>
                <a:gridCol w="3008998">
                  <a:extLst>
                    <a:ext uri="{9D8B030D-6E8A-4147-A177-3AD203B41FA5}">
                      <a16:colId xmlns:a16="http://schemas.microsoft.com/office/drawing/2014/main" val="2551673168"/>
                    </a:ext>
                  </a:extLst>
                </a:gridCol>
              </a:tblGrid>
              <a:tr h="294521">
                <a:tc>
                  <a:txBody>
                    <a:bodyPr/>
                    <a:lstStyle/>
                    <a:p>
                      <a:pPr marL="111760" indent="-111760"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629920" algn="l"/>
                        </a:tabLst>
                      </a:pPr>
                      <a:r>
                        <a:rPr lang="de-DE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Klassen 1/2</a:t>
                      </a:r>
                      <a:endParaRPr lang="de-DE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8425" algn="l"/>
                          <a:tab pos="540385" algn="l"/>
                          <a:tab pos="629920" algn="l"/>
                        </a:tabLst>
                      </a:pPr>
                      <a:r>
                        <a:rPr lang="de-DE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Klassen 3/4</a:t>
                      </a:r>
                      <a:endParaRPr lang="de-DE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629920" algn="l"/>
                        </a:tabLst>
                      </a:pPr>
                      <a:r>
                        <a:rPr lang="de-DE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Klassen 5/6</a:t>
                      </a:r>
                      <a:endParaRPr lang="de-DE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629920" algn="l"/>
                        </a:tabLst>
                      </a:pPr>
                      <a:r>
                        <a:rPr lang="de-DE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Klassen 7/8</a:t>
                      </a:r>
                      <a:endParaRPr lang="de-DE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6445447"/>
                  </a:ext>
                </a:extLst>
              </a:tr>
              <a:tr h="5497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de-D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highlight>
                            <a:srgbClr val="B1D54B"/>
                          </a:highlight>
                        </a:rPr>
                        <a:t>Zusammenschreibung aufgrund von Wortbildung	</a:t>
                      </a:r>
                    </a:p>
                    <a:p>
                      <a:pPr marL="176213" indent="-176213">
                        <a:spcAft>
                          <a:spcPts val="300"/>
                        </a:spcAft>
                        <a:buFont typeface="Calibri" panose="020F0502020204030204" pitchFamily="34" charset="0"/>
                        <a:buChar char="-"/>
                        <a:tabLst>
                          <a:tab pos="762000" algn="l"/>
                        </a:tabLst>
                      </a:pPr>
                      <a:r>
                        <a:rPr lang="de-DE" sz="1800" dirty="0">
                          <a:effectLst/>
                          <a:highlight>
                            <a:srgbClr val="CCFF99"/>
                          </a:highlight>
                        </a:rPr>
                        <a:t>Zusammengesetzte Nomen</a:t>
                      </a:r>
                    </a:p>
                    <a:p>
                      <a:pPr marL="176213" indent="-176213">
                        <a:spcAft>
                          <a:spcPts val="3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e-DE" sz="1800" dirty="0">
                          <a:effectLst/>
                          <a:highlight>
                            <a:srgbClr val="CCFF99"/>
                          </a:highlight>
                        </a:rPr>
                        <a:t>Zusammengesetzte Nomen mit Fuge</a:t>
                      </a:r>
                    </a:p>
                    <a:p>
                      <a:pPr marL="176213" indent="-176213">
                        <a:spcAft>
                          <a:spcPts val="3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e-DE" sz="1800" dirty="0">
                          <a:effectLst/>
                          <a:highlight>
                            <a:srgbClr val="CCFF99"/>
                          </a:highlight>
                        </a:rPr>
                        <a:t>Trennbare Verbpartikeln in Kontakt­stellung</a:t>
                      </a:r>
                    </a:p>
                    <a:p>
                      <a:pPr marL="176213" indent="-176213">
                        <a:spcAft>
                          <a:spcPts val="3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e-DE" sz="1800" dirty="0">
                          <a:effectLst/>
                          <a:highlight>
                            <a:srgbClr val="CCFF99"/>
                          </a:highlight>
                        </a:rPr>
                        <a:t>Zusammengesetzte Zahlwörter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highlight>
                            <a:srgbClr val="B1D54B"/>
                          </a:highlight>
                        </a:rPr>
                        <a:t>Konstantschreibung bei Wortbildung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92275" algn="l"/>
                        </a:tabLst>
                      </a:pPr>
                      <a:endParaRPr lang="de-DE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692275" algn="l"/>
                        </a:tabLst>
                      </a:pPr>
                      <a:endParaRPr lang="de-DE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692275" algn="l"/>
                        </a:tabLst>
                      </a:pPr>
                      <a:endParaRPr lang="de-D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692275" algn="l"/>
                        </a:tabLst>
                      </a:pPr>
                      <a:r>
                        <a:rPr lang="de-DE" sz="1800" b="1" dirty="0">
                          <a:effectLst/>
                          <a:highlight>
                            <a:srgbClr val="B1D54B"/>
                          </a:highlight>
                        </a:rPr>
                        <a:t>Zusammenschreibung aufgrund von Wortbildung</a:t>
                      </a:r>
                    </a:p>
                    <a:p>
                      <a:pPr marL="176213" indent="-176213" algn="l" defTabSz="914400" rtl="0" eaLnBrk="1" latinLnBrk="0" hangingPunct="1">
                        <a:spcAft>
                          <a:spcPts val="300"/>
                        </a:spcAft>
                        <a:buFont typeface="Calibri" panose="020F0502020204030204" pitchFamily="34" charset="0"/>
                        <a:buChar char="-"/>
                        <a:tabLst>
                          <a:tab pos="762000" algn="l"/>
                        </a:tabLst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CFF99"/>
                          </a:highlight>
                          <a:latin typeface="+mn-lt"/>
                          <a:ea typeface="+mn-ea"/>
                          <a:cs typeface="+mn-cs"/>
                        </a:rPr>
                        <a:t>Nominale und adjektivische Komposita</a:t>
                      </a:r>
                    </a:p>
                    <a:p>
                      <a:pPr marL="176213" indent="-176213" algn="l" defTabSz="914400" rtl="0" eaLnBrk="1" latinLnBrk="0" hangingPunct="1">
                        <a:spcAft>
                          <a:spcPts val="3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CFF99"/>
                          </a:highlight>
                          <a:latin typeface="+mn-lt"/>
                          <a:ea typeface="+mn-ea"/>
                          <a:cs typeface="+mn-cs"/>
                        </a:rPr>
                        <a:t>Adjektivische Komposita (Vergleichs- und Verstärkungsbildungen)</a:t>
                      </a:r>
                    </a:p>
                    <a:p>
                      <a:pPr marL="176213" indent="-176213" algn="l" defTabSz="914400" rtl="0" eaLnBrk="1" latinLnBrk="0" hangingPunct="1">
                        <a:spcAft>
                          <a:spcPts val="3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CFF99"/>
                          </a:highlight>
                          <a:latin typeface="+mn-lt"/>
                          <a:ea typeface="+mn-ea"/>
                          <a:cs typeface="+mn-cs"/>
                        </a:rPr>
                        <a:t> Kondensationen</a:t>
                      </a:r>
                    </a:p>
                    <a:p>
                      <a:pPr marL="288925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92275" algn="l"/>
                        </a:tabLst>
                      </a:pPr>
                      <a:endParaRPr lang="de-DE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692275" algn="l"/>
                        </a:tabLst>
                      </a:pPr>
                      <a:endParaRPr lang="de-DE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692275" algn="l"/>
                        </a:tabLst>
                      </a:pPr>
                      <a:endParaRPr lang="de-DE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692275" algn="l"/>
                        </a:tabLst>
                      </a:pPr>
                      <a:r>
                        <a:rPr lang="de-DE" sz="1800" b="1" dirty="0">
                          <a:effectLst/>
                          <a:highlight>
                            <a:srgbClr val="B1D54B"/>
                          </a:highlight>
                        </a:rPr>
                        <a:t>Zusammenschreibung aufgrund von Wortbildung</a:t>
                      </a:r>
                    </a:p>
                    <a:p>
                      <a:pPr marL="176213" indent="-176213" algn="l" defTabSz="914400" rtl="0" eaLnBrk="1" latinLnBrk="0" hangingPunct="1">
                        <a:spcAft>
                          <a:spcPts val="300"/>
                        </a:spcAft>
                        <a:buFont typeface="Calibri" panose="020F0502020204030204" pitchFamily="34" charset="0"/>
                        <a:buChar char="-"/>
                        <a:tabLst>
                          <a:tab pos="762000" algn="l"/>
                        </a:tabLst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CFF99"/>
                          </a:highlight>
                          <a:latin typeface="+mn-lt"/>
                          <a:ea typeface="+mn-ea"/>
                          <a:cs typeface="+mn-cs"/>
                        </a:rPr>
                        <a:t>Erkennbare Wortbildungsmuster</a:t>
                      </a:r>
                    </a:p>
                    <a:p>
                      <a:pPr marL="176213" indent="-176213" algn="l" defTabSz="914400" rtl="0" eaLnBrk="1" latinLnBrk="0" hangingPunct="1">
                        <a:spcAft>
                          <a:spcPts val="3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CFF99"/>
                          </a:highlight>
                          <a:latin typeface="+mn-lt"/>
                          <a:ea typeface="+mn-ea"/>
                          <a:cs typeface="+mn-cs"/>
                        </a:rPr>
                        <a:t> Verbale Komposita (Adjektiv+Verb)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highlight>
                            <a:srgbClr val="B1D54B"/>
                          </a:highlight>
                        </a:rPr>
                        <a:t>Getrenntschreibung bei Wortgruppen</a:t>
                      </a:r>
                    </a:p>
                    <a:p>
                      <a:pPr marL="176213" indent="-176213" algn="l" defTabSz="914400" rtl="0" eaLnBrk="1" latinLnBrk="0" hangingPunct="1">
                        <a:spcAft>
                          <a:spcPts val="300"/>
                        </a:spcAft>
                        <a:buFont typeface="Calibri" panose="020F0502020204030204" pitchFamily="34" charset="0"/>
                        <a:buChar char="-"/>
                        <a:tabLst>
                          <a:tab pos="762000" algn="l"/>
                        </a:tabLst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CFF99"/>
                          </a:highlight>
                          <a:latin typeface="+mn-lt"/>
                          <a:ea typeface="+mn-ea"/>
                          <a:cs typeface="+mn-cs"/>
                        </a:rPr>
                        <a:t>VerbᵔVerb</a:t>
                      </a:r>
                    </a:p>
                    <a:p>
                      <a:pPr marL="176213" indent="-176213" algn="l" defTabSz="914400" rtl="0" eaLnBrk="1" latinLnBrk="0" hangingPunct="1">
                        <a:spcAft>
                          <a:spcPts val="3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CFF99"/>
                          </a:highlight>
                          <a:latin typeface="+mn-lt"/>
                          <a:ea typeface="+mn-ea"/>
                          <a:cs typeface="+mn-cs"/>
                        </a:rPr>
                        <a:t>NomenᵔVerb</a:t>
                      </a:r>
                    </a:p>
                    <a:p>
                      <a:pPr marL="176213" indent="-176213" algn="l" defTabSz="914400" rtl="0" eaLnBrk="1" latinLnBrk="0" hangingPunct="1">
                        <a:spcAft>
                          <a:spcPts val="300"/>
                        </a:spcAft>
                        <a:buFont typeface="Calibri" panose="020F0502020204030204" pitchFamily="34" charset="0"/>
                        <a:buChar char="-"/>
                      </a:pPr>
                      <a:endParaRPr lang="de-DE" sz="1800" kern="1200" dirty="0">
                        <a:solidFill>
                          <a:schemeClr val="dk1"/>
                        </a:solidFill>
                        <a:effectLst/>
                        <a:highlight>
                          <a:srgbClr val="CCFF99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indent="-176213" algn="l" defTabSz="914400" rtl="0" eaLnBrk="1" latinLnBrk="0" hangingPunct="1">
                        <a:spcAft>
                          <a:spcPts val="300"/>
                        </a:spcAft>
                        <a:buFont typeface="Calibri" panose="020F0502020204030204" pitchFamily="34" charset="0"/>
                        <a:buChar char="-"/>
                      </a:pPr>
                      <a:endParaRPr lang="de-DE" sz="1800" kern="1200" dirty="0">
                        <a:solidFill>
                          <a:schemeClr val="dk1"/>
                        </a:solidFill>
                        <a:effectLst/>
                        <a:highlight>
                          <a:srgbClr val="CCFF99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indent="-176213" algn="l" defTabSz="914400" rtl="0" eaLnBrk="1" latinLnBrk="0" hangingPunct="1">
                        <a:spcAft>
                          <a:spcPts val="300"/>
                        </a:spcAft>
                        <a:buFont typeface="Calibri" panose="020F0502020204030204" pitchFamily="34" charset="0"/>
                        <a:buChar char="-"/>
                      </a:pPr>
                      <a:endParaRPr lang="de-DE" sz="1800" kern="1200" dirty="0">
                        <a:solidFill>
                          <a:schemeClr val="dk1"/>
                        </a:solidFill>
                        <a:effectLst/>
                        <a:highlight>
                          <a:srgbClr val="CCFF99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indent="-176213" algn="l" defTabSz="914400" rtl="0" eaLnBrk="1" latinLnBrk="0" hangingPunct="1">
                        <a:spcAft>
                          <a:spcPts val="300"/>
                        </a:spcAft>
                        <a:buFont typeface="Calibri" panose="020F0502020204030204" pitchFamily="34" charset="0"/>
                        <a:buChar char="-"/>
                      </a:pPr>
                      <a:endParaRPr lang="de-DE" sz="1800" kern="1200" dirty="0">
                        <a:solidFill>
                          <a:schemeClr val="dk1"/>
                        </a:solidFill>
                        <a:effectLst/>
                        <a:highlight>
                          <a:srgbClr val="CCFF99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indent="-176213" algn="l" defTabSz="914400" rtl="0" eaLnBrk="1" latinLnBrk="0" hangingPunct="1">
                        <a:spcAft>
                          <a:spcPts val="300"/>
                        </a:spcAft>
                        <a:buFont typeface="Calibri" panose="020F0502020204030204" pitchFamily="34" charset="0"/>
                        <a:buChar char="-"/>
                      </a:pPr>
                      <a:endParaRPr lang="de-DE" sz="1800" kern="1200" dirty="0">
                        <a:solidFill>
                          <a:schemeClr val="dk1"/>
                        </a:solidFill>
                        <a:effectLst/>
                        <a:highlight>
                          <a:srgbClr val="CCFF99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spcAft>
                          <a:spcPts val="300"/>
                        </a:spcAft>
                        <a:buFont typeface="Calibri" panose="020F0502020204030204" pitchFamily="34" charset="0"/>
                        <a:buNone/>
                      </a:pPr>
                      <a:endParaRPr lang="de-DE" sz="1800" kern="1200" dirty="0">
                        <a:solidFill>
                          <a:schemeClr val="dk1"/>
                        </a:solidFill>
                        <a:effectLst/>
                        <a:highlight>
                          <a:srgbClr val="CCFF99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452421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2D27001D-9451-4B25-AAFD-1A06FE760936}"/>
              </a:ext>
            </a:extLst>
          </p:cNvPr>
          <p:cNvSpPr txBox="1"/>
          <p:nvPr/>
        </p:nvSpPr>
        <p:spPr>
          <a:xfrm>
            <a:off x="8865675" y="879052"/>
            <a:ext cx="285630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chemeClr val="dk1"/>
                </a:solidFill>
              </a:rPr>
              <a:t>Wiederholung und Festigung an erweitertem Wortschatz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08BC0FD-8261-4E18-9484-E28FA6FA9C06}"/>
              </a:ext>
            </a:extLst>
          </p:cNvPr>
          <p:cNvSpPr txBox="1"/>
          <p:nvPr/>
        </p:nvSpPr>
        <p:spPr>
          <a:xfrm>
            <a:off x="2837266" y="4850633"/>
            <a:ext cx="2930203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i="1" dirty="0"/>
              <a:t>Noch nicht behandelte Inhalte der Getrennt- und Zusammenschreibung fallweise aus der Lebenswelt und aus Texten besprechen.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CA038C2-7BBB-4DAE-993C-9E8279716461}"/>
              </a:ext>
            </a:extLst>
          </p:cNvPr>
          <p:cNvSpPr txBox="1"/>
          <p:nvPr/>
        </p:nvSpPr>
        <p:spPr>
          <a:xfrm>
            <a:off x="306630" y="4573635"/>
            <a:ext cx="2455528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i="1" dirty="0"/>
              <a:t>Noch nicht behandelte Inhalte der Getrennt- und Zusammenschrei-bung fallweise aus der Lebenswelt und aus Texten besprechen.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5CFF2B4-DF8D-4D2C-9030-B1A0C9C70E7C}"/>
              </a:ext>
            </a:extLst>
          </p:cNvPr>
          <p:cNvSpPr txBox="1"/>
          <p:nvPr/>
        </p:nvSpPr>
        <p:spPr>
          <a:xfrm>
            <a:off x="5839590" y="4850633"/>
            <a:ext cx="2897364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i="1" dirty="0"/>
              <a:t>Noch nicht behandelte Inhalte der Getrennt- und Zusammenschreibung fallweise aus der Lebenswelt und aus Texten besprechen.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1F34A64-BA14-465B-AF09-0A4366170200}"/>
              </a:ext>
            </a:extLst>
          </p:cNvPr>
          <p:cNvSpPr txBox="1"/>
          <p:nvPr/>
        </p:nvSpPr>
        <p:spPr>
          <a:xfrm>
            <a:off x="5860192" y="873687"/>
            <a:ext cx="285630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chemeClr val="dk1"/>
                </a:solidFill>
              </a:rPr>
              <a:t>Wiederholung und Festigung an erweitertem Wortschatz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32E913D-3DC3-41DB-82C2-6BC4BEE24C22}"/>
              </a:ext>
            </a:extLst>
          </p:cNvPr>
          <p:cNvSpPr txBox="1"/>
          <p:nvPr/>
        </p:nvSpPr>
        <p:spPr>
          <a:xfrm>
            <a:off x="306630" y="6317439"/>
            <a:ext cx="1127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 Unterrichtsinhalt wird prozessiert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C6B8F758-F1A7-4822-A72D-93474710E2BA}"/>
              </a:ext>
            </a:extLst>
          </p:cNvPr>
          <p:cNvCxnSpPr>
            <a:cxnSpLocks/>
          </p:cNvCxnSpPr>
          <p:nvPr/>
        </p:nvCxnSpPr>
        <p:spPr>
          <a:xfrm>
            <a:off x="3924861" y="6527529"/>
            <a:ext cx="7797122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4117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CD4FDB46-7CF4-41F1-B5E0-59BE60D4D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049" y="2297377"/>
            <a:ext cx="4800261" cy="121525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dirty="0" err="1">
                <a:solidFill>
                  <a:srgbClr val="000000"/>
                </a:solidFill>
              </a:rPr>
              <a:t>Vermittlung</a:t>
            </a:r>
            <a:r>
              <a:rPr lang="en-US" sz="4000" dirty="0">
                <a:solidFill>
                  <a:srgbClr val="000000"/>
                </a:solidFill>
              </a:rPr>
              <a:t> des </a:t>
            </a:r>
            <a:r>
              <a:rPr lang="en-US" sz="4000" dirty="0" err="1">
                <a:solidFill>
                  <a:srgbClr val="000000"/>
                </a:solidFill>
              </a:rPr>
              <a:t>verteilten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Stoffes</a:t>
            </a:r>
            <a:br>
              <a:rPr lang="en-US" sz="4000" dirty="0">
                <a:solidFill>
                  <a:srgbClr val="000000"/>
                </a:solidFill>
              </a:rPr>
            </a:br>
            <a:endParaRPr lang="en-US" sz="5000" b="1" dirty="0">
              <a:solidFill>
                <a:srgbClr val="000000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99BC084-896B-4251-871C-74B105A94225}"/>
              </a:ext>
            </a:extLst>
          </p:cNvPr>
          <p:cNvSpPr/>
          <p:nvPr/>
        </p:nvSpPr>
        <p:spPr>
          <a:xfrm>
            <a:off x="6789049" y="3702207"/>
            <a:ext cx="332873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dirty="0">
                <a:solidFill>
                  <a:srgbClr val="000000"/>
                </a:solidFill>
              </a:rPr>
              <a:t>Die</a:t>
            </a:r>
            <a:r>
              <a:rPr lang="en-US" sz="4200" dirty="0">
                <a:solidFill>
                  <a:srgbClr val="000000"/>
                </a:solidFill>
              </a:rPr>
              <a:t> </a:t>
            </a:r>
            <a:r>
              <a:rPr lang="en-US" sz="4200" b="1" dirty="0" err="1">
                <a:solidFill>
                  <a:srgbClr val="000000"/>
                </a:solidFill>
              </a:rPr>
              <a:t>Strategien</a:t>
            </a:r>
            <a:endParaRPr lang="de-DE" sz="4200" dirty="0"/>
          </a:p>
        </p:txBody>
      </p:sp>
    </p:spTree>
    <p:extLst>
      <p:ext uri="{BB962C8B-B14F-4D97-AF65-F5344CB8AC3E}">
        <p14:creationId xmlns:p14="http://schemas.microsoft.com/office/powerpoint/2010/main" val="135606280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8D71ED-4C90-4EB3-8B7B-9D8FDDC5D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Strategien (hier: GKS – Klassen 5/6, RR, S. 38)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F81989B-9041-4D69-B2CC-9227BA691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58" y="987648"/>
            <a:ext cx="11617812" cy="50969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570F5C6-B1DE-45AD-A4C5-C690D18D5BEF}"/>
                  </a:ext>
                </a:extLst>
              </p14:cNvPr>
              <p14:cNvContentPartPr/>
              <p14:nvPr/>
            </p14:nvContentPartPr>
            <p14:xfrm>
              <a:off x="6468436" y="2130963"/>
              <a:ext cx="2280600" cy="730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570F5C6-B1DE-45AD-A4C5-C690D18D5B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96436" y="1986963"/>
                <a:ext cx="242424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A5591B1-B7A4-4C2C-9AF6-6888E5120120}"/>
                  </a:ext>
                </a:extLst>
              </p14:cNvPr>
              <p14:cNvContentPartPr/>
              <p14:nvPr/>
            </p14:nvContentPartPr>
            <p14:xfrm>
              <a:off x="6468436" y="4054131"/>
              <a:ext cx="3607560" cy="601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A5591B1-B7A4-4C2C-9AF6-6888E51201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96443" y="3909264"/>
                <a:ext cx="3751186" cy="349493"/>
              </a:xfrm>
              <a:prstGeom prst="rect">
                <a:avLst/>
              </a:prstGeom>
            </p:spPr>
          </p:pic>
        </mc:Fallback>
      </mc:AlternateContent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97E24E23-647D-4EA1-B29F-A9662F6C7E70}"/>
              </a:ext>
            </a:extLst>
          </p:cNvPr>
          <p:cNvCxnSpPr>
            <a:cxnSpLocks/>
          </p:cNvCxnSpPr>
          <p:nvPr/>
        </p:nvCxnSpPr>
        <p:spPr>
          <a:xfrm>
            <a:off x="6096000" y="2389486"/>
            <a:ext cx="372436" cy="19521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3F394810-A711-4E60-9F6F-E8EB0585F4C9}"/>
              </a:ext>
            </a:extLst>
          </p:cNvPr>
          <p:cNvCxnSpPr>
            <a:cxnSpLocks/>
          </p:cNvCxnSpPr>
          <p:nvPr/>
        </p:nvCxnSpPr>
        <p:spPr>
          <a:xfrm>
            <a:off x="6093991" y="3868040"/>
            <a:ext cx="374445" cy="16289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238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C70D1-D82A-4472-9495-EF9D73730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Strategien zur Großschreibung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03CE348-1973-4A74-9696-D35ED882333B}"/>
              </a:ext>
            </a:extLst>
          </p:cNvPr>
          <p:cNvSpPr txBox="1"/>
          <p:nvPr/>
        </p:nvSpPr>
        <p:spPr>
          <a:xfrm>
            <a:off x="419100" y="1128593"/>
            <a:ext cx="5895152" cy="51706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200" dirty="0"/>
              <a:t>lebensraum für viele tiere</a:t>
            </a:r>
          </a:p>
          <a:p>
            <a:pPr>
              <a:lnSpc>
                <a:spcPct val="150000"/>
              </a:lnSpc>
            </a:pPr>
            <a:r>
              <a:rPr lang="de-DE" sz="2200" dirty="0"/>
              <a:t>Die auen sind die am meisten gefährdeten lebensräume für viele tiere in unserer heimat. […]</a:t>
            </a:r>
          </a:p>
          <a:p>
            <a:endParaRPr lang="de-DE" sz="2000" dirty="0"/>
          </a:p>
          <a:p>
            <a:r>
              <a:rPr lang="de-DE" sz="2200" dirty="0"/>
              <a:t>Überprüfe mit den Kontrollfragen, welche Wörter großgeschrieben werden müssen.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Steht das Wort am Satzanfang?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Kann ich es sehen/anfassen/wahrnehmen? (z.B. </a:t>
            </a:r>
            <a:r>
              <a:rPr lang="de-DE" sz="2200" i="1" dirty="0"/>
              <a:t>Licht, Rad, Füller)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Kann ich es haben? (z.B. </a:t>
            </a:r>
            <a:r>
              <a:rPr lang="de-DE" sz="2200" i="1" dirty="0"/>
              <a:t>Glück, Idee, Angst</a:t>
            </a:r>
            <a:r>
              <a:rPr lang="de-DE" sz="22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Passt ein Artikel (Begleiter) dazu? (</a:t>
            </a:r>
            <a:r>
              <a:rPr lang="de-DE" sz="2200" i="1" dirty="0"/>
              <a:t>der, die, das</a:t>
            </a:r>
            <a:r>
              <a:rPr lang="de-DE" sz="2200" dirty="0"/>
              <a:t>)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de-DE" sz="2200" dirty="0"/>
              <a:t>Gibt es eine Nomen-Nachsilbe? (z.B. </a:t>
            </a:r>
            <a:r>
              <a:rPr lang="de-DE" sz="2200" i="1" dirty="0"/>
              <a:t>-ung, </a:t>
            </a:r>
            <a:br>
              <a:rPr lang="de-DE" sz="2200" i="1" dirty="0"/>
            </a:br>
            <a:r>
              <a:rPr lang="de-DE" sz="2200" i="1" dirty="0"/>
              <a:t>-heit, -keit, -schaft, -nis, -ion, -</a:t>
            </a:r>
            <a:r>
              <a:rPr lang="de-DE" sz="2200" i="1" dirty="0" err="1"/>
              <a:t>keit</a:t>
            </a:r>
            <a:r>
              <a:rPr lang="de-DE" sz="2200" i="1" dirty="0"/>
              <a:t>?</a:t>
            </a:r>
          </a:p>
          <a:p>
            <a:pPr>
              <a:spcAft>
                <a:spcPts val="1200"/>
              </a:spcAft>
            </a:pPr>
            <a:endParaRPr lang="de-DE" sz="1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B0BA6BC-C399-4205-907B-C2D74B26D533}"/>
              </a:ext>
            </a:extLst>
          </p:cNvPr>
          <p:cNvSpPr txBox="1"/>
          <p:nvPr/>
        </p:nvSpPr>
        <p:spPr>
          <a:xfrm>
            <a:off x="6568440" y="1048583"/>
            <a:ext cx="5623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Großschreibung ist kein Phänomen einer Wortart, sondern ein Phänomen von </a:t>
            </a:r>
            <a:r>
              <a:rPr lang="de-DE" sz="2000" b="1" dirty="0"/>
              <a:t>Wortgruppen/Sätzen</a:t>
            </a:r>
          </a:p>
          <a:p>
            <a:r>
              <a:rPr lang="de-DE" sz="2000" dirty="0">
                <a:sym typeface="Wingdings" panose="05000000000000000000" pitchFamily="2" charset="2"/>
              </a:rPr>
              <a:t> Satzinterne Großschreibung.</a:t>
            </a:r>
          </a:p>
          <a:p>
            <a:r>
              <a:rPr lang="de-DE" sz="2000" dirty="0">
                <a:sym typeface="Wingdings" panose="05000000000000000000" pitchFamily="2" charset="2"/>
              </a:rPr>
              <a:t> Großgeschrieben wird der </a:t>
            </a:r>
            <a:r>
              <a:rPr lang="de-DE" sz="2000" b="1" dirty="0">
                <a:sym typeface="Wingdings" panose="05000000000000000000" pitchFamily="2" charset="2"/>
              </a:rPr>
              <a:t>Kern einer </a:t>
            </a:r>
            <a:br>
              <a:rPr lang="de-DE" sz="2000" b="1" dirty="0">
                <a:sym typeface="Wingdings" panose="05000000000000000000" pitchFamily="2" charset="2"/>
              </a:rPr>
            </a:br>
            <a:r>
              <a:rPr lang="de-DE" sz="2000" b="1" dirty="0">
                <a:sym typeface="Wingdings" panose="05000000000000000000" pitchFamily="2" charset="2"/>
              </a:rPr>
              <a:t>     ↑Nominalgruppe</a:t>
            </a:r>
            <a:r>
              <a:rPr lang="de-DE" sz="2000" dirty="0">
                <a:sym typeface="Wingdings" panose="05000000000000000000" pitchFamily="2" charset="2"/>
              </a:rPr>
              <a:t>.</a:t>
            </a:r>
            <a:endParaRPr lang="de-DE" sz="2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A0A6011-CCEC-4BB4-9151-4443971F5B7C}"/>
              </a:ext>
            </a:extLst>
          </p:cNvPr>
          <p:cNvSpPr/>
          <p:nvPr/>
        </p:nvSpPr>
        <p:spPr>
          <a:xfrm>
            <a:off x="6568440" y="2679799"/>
            <a:ext cx="5204460" cy="36009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e-DE" sz="2800" b="1" dirty="0">
                <a:latin typeface="Calibri" panose="020F0502020204030204" pitchFamily="34" charset="0"/>
                <a:ea typeface="Calibri" panose="020F0502020204030204" pitchFamily="34" charset="0"/>
              </a:rPr>
              <a:t>Glossar, 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</a:rPr>
              <a:t>S. 64</a:t>
            </a:r>
            <a:endParaRPr lang="de-DE" sz="2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</a:rPr>
              <a:t>Nominalgruppe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</a:rPr>
              <a:t>: Folge von Wörtern, bei denen prototypisch das linke Wort ein ↑Artikelwort und das rechte Wort ein ↑Nomen ist. Das Nomen bestimmt die Form des </a:t>
            </a:r>
            <a:r>
              <a:rPr lang="de-DE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Artikelwortes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</a:rPr>
              <a:t> (Genus, Kasus, Numerus). Das rechte Wort (der rechte Rand) einer Nominalgruppe wird großgeschrieben (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</a:rPr>
              <a:t>das neue </a:t>
            </a:r>
            <a:r>
              <a:rPr lang="de-DE" sz="2000" b="1" i="1" u="sng" dirty="0">
                <a:latin typeface="Calibri" panose="020F0502020204030204" pitchFamily="34" charset="0"/>
                <a:ea typeface="Calibri" panose="020F0502020204030204" pitchFamily="34" charset="0"/>
              </a:rPr>
              <a:t>F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</a:rPr>
              <a:t>ahrrad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</a:rPr>
              <a:t>, auch wenn es durch eine andere Wortart als ein Nomen gebildet wird (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</a:rPr>
              <a:t>dieses wunderbare </a:t>
            </a:r>
            <a:r>
              <a:rPr lang="de-DE" sz="2000" b="1" i="1" u="sng" dirty="0"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</a:rPr>
              <a:t>rün, dein ständiges </a:t>
            </a:r>
            <a:r>
              <a:rPr lang="de-DE" sz="2000" b="1" i="1" u="sng" dirty="0"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de-DE" sz="2000" i="1" dirty="0">
                <a:latin typeface="Calibri" panose="020F0502020204030204" pitchFamily="34" charset="0"/>
                <a:ea typeface="Calibri" panose="020F0502020204030204" pitchFamily="34" charset="0"/>
              </a:rPr>
              <a:t>ein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66743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6EDDC8-8C0D-4635-943E-83E1228D0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58" y="260021"/>
            <a:ext cx="10800000" cy="935141"/>
          </a:xfrm>
        </p:spPr>
        <p:txBody>
          <a:bodyPr>
            <a:normAutofit/>
          </a:bodyPr>
          <a:lstStyle/>
          <a:p>
            <a:r>
              <a:rPr lang="de-DE" dirty="0"/>
              <a:t>Großschreibung des Kerns einer Nominalgruppe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393ED0F-26C8-4173-94F8-845ECB11BE97}"/>
              </a:ext>
            </a:extLst>
          </p:cNvPr>
          <p:cNvSpPr txBox="1"/>
          <p:nvPr/>
        </p:nvSpPr>
        <p:spPr>
          <a:xfrm>
            <a:off x="595432" y="2545216"/>
            <a:ext cx="4102298" cy="36791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Unsere Begleiter</a:t>
            </a:r>
          </a:p>
          <a:p>
            <a:pPr>
              <a:lnSpc>
                <a:spcPct val="150000"/>
              </a:lnSpc>
            </a:pPr>
            <a:r>
              <a:rPr lang="de-DE" sz="2000" i="1" dirty="0"/>
              <a:t>der, die, das</a:t>
            </a:r>
          </a:p>
          <a:p>
            <a:pPr>
              <a:lnSpc>
                <a:spcPct val="150000"/>
              </a:lnSpc>
            </a:pPr>
            <a:r>
              <a:rPr lang="de-DE" sz="2000" i="1" dirty="0"/>
              <a:t>ein, eine - einige</a:t>
            </a:r>
          </a:p>
          <a:p>
            <a:pPr>
              <a:lnSpc>
                <a:spcPct val="150000"/>
              </a:lnSpc>
            </a:pPr>
            <a:r>
              <a:rPr lang="de-DE" sz="2000" i="1" dirty="0"/>
              <a:t>dieser, diese, dieses</a:t>
            </a:r>
          </a:p>
          <a:p>
            <a:pPr>
              <a:lnSpc>
                <a:spcPct val="150000"/>
              </a:lnSpc>
            </a:pPr>
            <a:r>
              <a:rPr lang="de-DE" sz="2000" i="1" dirty="0"/>
              <a:t>mein, meine</a:t>
            </a:r>
          </a:p>
          <a:p>
            <a:pPr>
              <a:lnSpc>
                <a:spcPct val="150000"/>
              </a:lnSpc>
            </a:pPr>
            <a:r>
              <a:rPr lang="de-DE" sz="2000" i="1" dirty="0"/>
              <a:t>unser, unsere</a:t>
            </a:r>
          </a:p>
          <a:p>
            <a:pPr>
              <a:lnSpc>
                <a:spcPct val="150000"/>
              </a:lnSpc>
            </a:pPr>
            <a:r>
              <a:rPr lang="de-DE" sz="2000" i="1" dirty="0"/>
              <a:t>jeder, jede, jedes</a:t>
            </a:r>
          </a:p>
          <a:p>
            <a:pPr>
              <a:lnSpc>
                <a:spcPct val="150000"/>
              </a:lnSpc>
            </a:pPr>
            <a:r>
              <a:rPr lang="de-DE" sz="2000" i="1" dirty="0"/>
              <a:t>alle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B8205F-5352-46F8-9DBB-D2A6FD748018}"/>
              </a:ext>
            </a:extLst>
          </p:cNvPr>
          <p:cNvSpPr txBox="1"/>
          <p:nvPr/>
        </p:nvSpPr>
        <p:spPr>
          <a:xfrm>
            <a:off x="5139691" y="2569906"/>
            <a:ext cx="5950076" cy="36544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Begleiter und begleitete Wörter</a:t>
            </a:r>
          </a:p>
          <a:p>
            <a:pPr>
              <a:lnSpc>
                <a:spcPct val="150000"/>
              </a:lnSpc>
            </a:pPr>
            <a:r>
              <a:rPr lang="de-DE" sz="2000" i="1" dirty="0">
                <a:solidFill>
                  <a:srgbClr val="FF0000"/>
                </a:solidFill>
              </a:rPr>
              <a:t>der</a:t>
            </a:r>
            <a:r>
              <a:rPr lang="de-DE" sz="2000" i="1" dirty="0"/>
              <a:t> </a:t>
            </a:r>
            <a:r>
              <a:rPr lang="de-DE" sz="2000" b="1" i="1" dirty="0">
                <a:solidFill>
                  <a:srgbClr val="0070C0"/>
                </a:solidFill>
              </a:rPr>
              <a:t>V</a:t>
            </a:r>
            <a:r>
              <a:rPr lang="de-DE" sz="2000" i="1" dirty="0"/>
              <a:t>ater, </a:t>
            </a:r>
            <a:r>
              <a:rPr lang="de-DE" sz="2000" i="1" dirty="0">
                <a:solidFill>
                  <a:srgbClr val="FF0000"/>
                </a:solidFill>
              </a:rPr>
              <a:t>die</a:t>
            </a:r>
            <a:r>
              <a:rPr lang="de-DE" sz="2000" i="1" dirty="0"/>
              <a:t> </a:t>
            </a:r>
            <a:r>
              <a:rPr lang="de-DE" sz="2000" b="1" i="1" dirty="0">
                <a:solidFill>
                  <a:srgbClr val="0070C0"/>
                </a:solidFill>
              </a:rPr>
              <a:t>M</a:t>
            </a:r>
            <a:r>
              <a:rPr lang="de-DE" sz="2000" i="1" dirty="0"/>
              <a:t>utter, </a:t>
            </a:r>
            <a:r>
              <a:rPr lang="de-DE" sz="2000" i="1" dirty="0">
                <a:solidFill>
                  <a:srgbClr val="FF0000"/>
                </a:solidFill>
              </a:rPr>
              <a:t>das</a:t>
            </a:r>
            <a:r>
              <a:rPr lang="de-DE" sz="2000" i="1" dirty="0"/>
              <a:t> </a:t>
            </a:r>
            <a:r>
              <a:rPr lang="de-DE" sz="2000" b="1" i="1" dirty="0">
                <a:solidFill>
                  <a:srgbClr val="0070C0"/>
                </a:solidFill>
              </a:rPr>
              <a:t>K</a:t>
            </a:r>
            <a:r>
              <a:rPr lang="de-DE" sz="2000" i="1" dirty="0"/>
              <a:t>ind</a:t>
            </a:r>
          </a:p>
          <a:p>
            <a:pPr>
              <a:lnSpc>
                <a:spcPct val="150000"/>
              </a:lnSpc>
            </a:pPr>
            <a:r>
              <a:rPr lang="de-DE" sz="2000" i="1" dirty="0">
                <a:solidFill>
                  <a:srgbClr val="FF0000"/>
                </a:solidFill>
              </a:rPr>
              <a:t>ein</a:t>
            </a:r>
            <a:r>
              <a:rPr lang="de-DE" sz="2000" i="1" dirty="0"/>
              <a:t> </a:t>
            </a:r>
            <a:r>
              <a:rPr lang="de-DE" sz="2000" i="1" dirty="0">
                <a:solidFill>
                  <a:srgbClr val="0070C0"/>
                </a:solidFill>
              </a:rPr>
              <a:t>S</a:t>
            </a:r>
            <a:r>
              <a:rPr lang="de-DE" sz="2000" i="1" dirty="0"/>
              <a:t>chüler, </a:t>
            </a:r>
            <a:r>
              <a:rPr lang="de-DE" sz="2000" i="1" dirty="0">
                <a:solidFill>
                  <a:srgbClr val="FF0000"/>
                </a:solidFill>
              </a:rPr>
              <a:t>eine</a:t>
            </a:r>
            <a:r>
              <a:rPr lang="de-DE" sz="2000" i="1" dirty="0"/>
              <a:t> </a:t>
            </a:r>
            <a:r>
              <a:rPr lang="de-DE" sz="2000" i="1" dirty="0">
                <a:solidFill>
                  <a:srgbClr val="0070C0"/>
                </a:solidFill>
              </a:rPr>
              <a:t>S</a:t>
            </a:r>
            <a:r>
              <a:rPr lang="de-DE" sz="2000" i="1" dirty="0"/>
              <a:t>chülerin – </a:t>
            </a:r>
            <a:r>
              <a:rPr lang="de-DE" sz="2000" i="1" dirty="0">
                <a:solidFill>
                  <a:srgbClr val="FF0000"/>
                </a:solidFill>
              </a:rPr>
              <a:t>einige</a:t>
            </a:r>
            <a:r>
              <a:rPr lang="de-DE" sz="2000" i="1" dirty="0"/>
              <a:t> </a:t>
            </a:r>
            <a:r>
              <a:rPr lang="de-DE" sz="2000" i="1" dirty="0">
                <a:solidFill>
                  <a:srgbClr val="0070C0"/>
                </a:solidFill>
              </a:rPr>
              <a:t>S</a:t>
            </a:r>
            <a:r>
              <a:rPr lang="de-DE" sz="2000" i="1" dirty="0"/>
              <a:t>chüler</a:t>
            </a:r>
          </a:p>
          <a:p>
            <a:pPr>
              <a:lnSpc>
                <a:spcPct val="150000"/>
              </a:lnSpc>
            </a:pPr>
            <a:r>
              <a:rPr lang="de-DE" sz="2000" i="1" dirty="0">
                <a:solidFill>
                  <a:srgbClr val="FF0000"/>
                </a:solidFill>
              </a:rPr>
              <a:t>dieser</a:t>
            </a:r>
            <a:r>
              <a:rPr lang="de-DE" sz="2000" i="1" dirty="0"/>
              <a:t> </a:t>
            </a:r>
            <a:r>
              <a:rPr lang="de-DE" sz="2000" b="1" i="1" dirty="0">
                <a:solidFill>
                  <a:srgbClr val="0070C0"/>
                </a:solidFill>
              </a:rPr>
              <a:t>W</a:t>
            </a:r>
            <a:r>
              <a:rPr lang="de-DE" sz="2000" i="1" dirty="0"/>
              <a:t>eg, </a:t>
            </a:r>
            <a:r>
              <a:rPr lang="de-DE" sz="2000" i="1" dirty="0">
                <a:solidFill>
                  <a:srgbClr val="FF0000"/>
                </a:solidFill>
              </a:rPr>
              <a:t>diese</a:t>
            </a:r>
            <a:r>
              <a:rPr lang="de-DE" sz="2000" i="1" dirty="0"/>
              <a:t> </a:t>
            </a:r>
            <a:r>
              <a:rPr lang="de-DE" sz="2000" b="1" i="1" dirty="0">
                <a:solidFill>
                  <a:srgbClr val="0070C0"/>
                </a:solidFill>
              </a:rPr>
              <a:t>S</a:t>
            </a:r>
            <a:r>
              <a:rPr lang="de-DE" sz="2000" i="1" dirty="0"/>
              <a:t>tunde, </a:t>
            </a:r>
            <a:r>
              <a:rPr lang="de-DE" sz="2000" i="1" dirty="0">
                <a:solidFill>
                  <a:srgbClr val="FF0000"/>
                </a:solidFill>
              </a:rPr>
              <a:t>dieses</a:t>
            </a:r>
            <a:r>
              <a:rPr lang="de-DE" sz="2000" i="1" dirty="0"/>
              <a:t> </a:t>
            </a:r>
            <a:r>
              <a:rPr lang="de-DE" sz="2000" b="1" i="1" dirty="0">
                <a:solidFill>
                  <a:srgbClr val="0070C0"/>
                </a:solidFill>
              </a:rPr>
              <a:t>A</a:t>
            </a:r>
            <a:r>
              <a:rPr lang="de-DE" sz="2000" i="1" dirty="0"/>
              <a:t>uto</a:t>
            </a:r>
          </a:p>
          <a:p>
            <a:pPr>
              <a:lnSpc>
                <a:spcPct val="150000"/>
              </a:lnSpc>
            </a:pPr>
            <a:r>
              <a:rPr lang="de-DE" sz="2000" i="1" dirty="0">
                <a:solidFill>
                  <a:srgbClr val="FF0000"/>
                </a:solidFill>
              </a:rPr>
              <a:t>mein</a:t>
            </a:r>
            <a:r>
              <a:rPr lang="de-DE" sz="2000" i="1" dirty="0"/>
              <a:t> </a:t>
            </a:r>
            <a:r>
              <a:rPr lang="de-DE" sz="2000" b="1" i="1" dirty="0">
                <a:solidFill>
                  <a:srgbClr val="0070C0"/>
                </a:solidFill>
              </a:rPr>
              <a:t>R</a:t>
            </a:r>
            <a:r>
              <a:rPr lang="de-DE" sz="2000" i="1" dirty="0"/>
              <a:t>ad, </a:t>
            </a:r>
            <a:r>
              <a:rPr lang="de-DE" sz="2000" i="1" dirty="0">
                <a:solidFill>
                  <a:srgbClr val="FF0000"/>
                </a:solidFill>
              </a:rPr>
              <a:t>meine</a:t>
            </a:r>
            <a:r>
              <a:rPr lang="de-DE" sz="2000" i="1" dirty="0"/>
              <a:t> </a:t>
            </a:r>
            <a:r>
              <a:rPr lang="de-DE" sz="2000" b="1" i="1" dirty="0">
                <a:solidFill>
                  <a:srgbClr val="0070C0"/>
                </a:solidFill>
              </a:rPr>
              <a:t>T</a:t>
            </a:r>
            <a:r>
              <a:rPr lang="de-DE" sz="2000" i="1" dirty="0"/>
              <a:t>asche</a:t>
            </a:r>
          </a:p>
          <a:p>
            <a:pPr>
              <a:lnSpc>
                <a:spcPct val="150000"/>
              </a:lnSpc>
            </a:pPr>
            <a:r>
              <a:rPr lang="de-DE" sz="2000" i="1" dirty="0">
                <a:solidFill>
                  <a:srgbClr val="FF0000"/>
                </a:solidFill>
              </a:rPr>
              <a:t>unser</a:t>
            </a:r>
            <a:r>
              <a:rPr lang="de-DE" sz="2000" i="1" dirty="0"/>
              <a:t> </a:t>
            </a:r>
            <a:r>
              <a:rPr lang="de-DE" sz="2000" b="1" i="1" dirty="0">
                <a:solidFill>
                  <a:srgbClr val="0070C0"/>
                </a:solidFill>
              </a:rPr>
              <a:t>K</a:t>
            </a:r>
            <a:r>
              <a:rPr lang="de-DE" sz="2000" i="1" dirty="0"/>
              <a:t>lassenzimmer, </a:t>
            </a:r>
            <a:r>
              <a:rPr lang="de-DE" sz="2000" i="1" dirty="0">
                <a:solidFill>
                  <a:srgbClr val="FF0000"/>
                </a:solidFill>
              </a:rPr>
              <a:t>unsere</a:t>
            </a:r>
            <a:r>
              <a:rPr lang="de-DE" sz="2000" i="1" dirty="0"/>
              <a:t> </a:t>
            </a:r>
            <a:r>
              <a:rPr lang="de-DE" sz="2000" b="1" i="1" dirty="0">
                <a:solidFill>
                  <a:srgbClr val="0070C0"/>
                </a:solidFill>
              </a:rPr>
              <a:t>L</a:t>
            </a:r>
            <a:r>
              <a:rPr lang="de-DE" sz="2000" i="1" dirty="0"/>
              <a:t>ehrerin</a:t>
            </a:r>
          </a:p>
          <a:p>
            <a:pPr>
              <a:lnSpc>
                <a:spcPct val="150000"/>
              </a:lnSpc>
            </a:pPr>
            <a:r>
              <a:rPr lang="de-DE" sz="2000" i="1" dirty="0">
                <a:solidFill>
                  <a:srgbClr val="FF0000"/>
                </a:solidFill>
              </a:rPr>
              <a:t>jeder</a:t>
            </a:r>
            <a:r>
              <a:rPr lang="de-DE" sz="2000" i="1" dirty="0"/>
              <a:t> </a:t>
            </a:r>
            <a:r>
              <a:rPr lang="de-DE" sz="2000" b="1" i="1" dirty="0">
                <a:solidFill>
                  <a:srgbClr val="0070C0"/>
                </a:solidFill>
              </a:rPr>
              <a:t>M</a:t>
            </a:r>
            <a:r>
              <a:rPr lang="de-DE" sz="2000" i="1" dirty="0"/>
              <a:t>ensch, </a:t>
            </a:r>
            <a:r>
              <a:rPr lang="de-DE" sz="2000" i="1" dirty="0">
                <a:solidFill>
                  <a:srgbClr val="FF0000"/>
                </a:solidFill>
              </a:rPr>
              <a:t>jede</a:t>
            </a:r>
            <a:r>
              <a:rPr lang="de-DE" sz="2000" i="1" dirty="0"/>
              <a:t> </a:t>
            </a:r>
            <a:r>
              <a:rPr lang="de-DE" sz="2000" b="1" i="1" dirty="0">
                <a:solidFill>
                  <a:srgbClr val="0070C0"/>
                </a:solidFill>
              </a:rPr>
              <a:t>F</a:t>
            </a:r>
            <a:r>
              <a:rPr lang="de-DE" sz="2000" i="1" dirty="0"/>
              <a:t>rau, </a:t>
            </a:r>
            <a:r>
              <a:rPr lang="de-DE" sz="2000" i="1" dirty="0">
                <a:solidFill>
                  <a:srgbClr val="FF0000"/>
                </a:solidFill>
              </a:rPr>
              <a:t>jedes</a:t>
            </a:r>
            <a:r>
              <a:rPr lang="de-DE" sz="2000" i="1" dirty="0"/>
              <a:t> </a:t>
            </a:r>
            <a:r>
              <a:rPr lang="de-DE" sz="2000" b="1" i="1" dirty="0">
                <a:solidFill>
                  <a:srgbClr val="0070C0"/>
                </a:solidFill>
              </a:rPr>
              <a:t>K</a:t>
            </a:r>
            <a:r>
              <a:rPr lang="de-DE" sz="2000" i="1" dirty="0"/>
              <a:t>ind</a:t>
            </a:r>
          </a:p>
          <a:p>
            <a:pPr>
              <a:lnSpc>
                <a:spcPct val="150000"/>
              </a:lnSpc>
            </a:pPr>
            <a:r>
              <a:rPr lang="de-DE" sz="2000" i="1" dirty="0">
                <a:solidFill>
                  <a:srgbClr val="FF0000"/>
                </a:solidFill>
              </a:rPr>
              <a:t>alle</a:t>
            </a:r>
            <a:r>
              <a:rPr lang="de-DE" sz="2000" i="1" dirty="0"/>
              <a:t> </a:t>
            </a:r>
            <a:r>
              <a:rPr lang="de-DE" sz="2000" b="1" i="1" dirty="0">
                <a:solidFill>
                  <a:srgbClr val="0070C0"/>
                </a:solidFill>
              </a:rPr>
              <a:t>M</a:t>
            </a:r>
            <a:r>
              <a:rPr lang="de-DE" sz="2000" i="1" dirty="0"/>
              <a:t>enschen</a:t>
            </a:r>
          </a:p>
        </p:txBody>
      </p:sp>
      <p:sp>
        <p:nvSpPr>
          <p:cNvPr id="8" name="Bogen 7">
            <a:extLst>
              <a:ext uri="{FF2B5EF4-FFF2-40B4-BE49-F238E27FC236}">
                <a16:creationId xmlns:a16="http://schemas.microsoft.com/office/drawing/2014/main" id="{1E7644F8-7169-4283-BCA9-CD6E66668B04}"/>
              </a:ext>
            </a:extLst>
          </p:cNvPr>
          <p:cNvSpPr/>
          <p:nvPr/>
        </p:nvSpPr>
        <p:spPr>
          <a:xfrm>
            <a:off x="6411749" y="2946238"/>
            <a:ext cx="419415" cy="334770"/>
          </a:xfrm>
          <a:prstGeom prst="arc">
            <a:avLst>
              <a:gd name="adj1" fmla="val 10888763"/>
              <a:gd name="adj2" fmla="val 0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Bogen 8">
            <a:extLst>
              <a:ext uri="{FF2B5EF4-FFF2-40B4-BE49-F238E27FC236}">
                <a16:creationId xmlns:a16="http://schemas.microsoft.com/office/drawing/2014/main" id="{5C137F1C-9EA0-469C-8F0A-C80E8942F9D1}"/>
              </a:ext>
            </a:extLst>
          </p:cNvPr>
          <p:cNvSpPr/>
          <p:nvPr/>
        </p:nvSpPr>
        <p:spPr>
          <a:xfrm>
            <a:off x="7619517" y="2946238"/>
            <a:ext cx="366241" cy="289395"/>
          </a:xfrm>
          <a:prstGeom prst="arc">
            <a:avLst>
              <a:gd name="adj1" fmla="val 10888763"/>
              <a:gd name="adj2" fmla="val 0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Bogen 9">
            <a:extLst>
              <a:ext uri="{FF2B5EF4-FFF2-40B4-BE49-F238E27FC236}">
                <a16:creationId xmlns:a16="http://schemas.microsoft.com/office/drawing/2014/main" id="{3330E83F-41D7-404F-B12A-463ED5D7C013}"/>
              </a:ext>
            </a:extLst>
          </p:cNvPr>
          <p:cNvSpPr/>
          <p:nvPr/>
        </p:nvSpPr>
        <p:spPr>
          <a:xfrm>
            <a:off x="5347083" y="3454993"/>
            <a:ext cx="327660" cy="263399"/>
          </a:xfrm>
          <a:prstGeom prst="arc">
            <a:avLst>
              <a:gd name="adj1" fmla="val 10888763"/>
              <a:gd name="adj2" fmla="val 0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Bogen 10">
            <a:extLst>
              <a:ext uri="{FF2B5EF4-FFF2-40B4-BE49-F238E27FC236}">
                <a16:creationId xmlns:a16="http://schemas.microsoft.com/office/drawing/2014/main" id="{AE2B1C55-0A7C-4F5B-B8C4-47F6C5389103}"/>
              </a:ext>
            </a:extLst>
          </p:cNvPr>
          <p:cNvSpPr/>
          <p:nvPr/>
        </p:nvSpPr>
        <p:spPr>
          <a:xfrm>
            <a:off x="6612701" y="3390103"/>
            <a:ext cx="419415" cy="328290"/>
          </a:xfrm>
          <a:prstGeom prst="arc">
            <a:avLst>
              <a:gd name="adj1" fmla="val 10888763"/>
              <a:gd name="adj2" fmla="val 0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Bogen 11">
            <a:extLst>
              <a:ext uri="{FF2B5EF4-FFF2-40B4-BE49-F238E27FC236}">
                <a16:creationId xmlns:a16="http://schemas.microsoft.com/office/drawing/2014/main" id="{B4DB72F1-CF7B-47C2-B5B9-700E2DCD3196}"/>
              </a:ext>
            </a:extLst>
          </p:cNvPr>
          <p:cNvSpPr/>
          <p:nvPr/>
        </p:nvSpPr>
        <p:spPr>
          <a:xfrm>
            <a:off x="8360961" y="3414714"/>
            <a:ext cx="471754" cy="328291"/>
          </a:xfrm>
          <a:prstGeom prst="arc">
            <a:avLst>
              <a:gd name="adj1" fmla="val 10888763"/>
              <a:gd name="adj2" fmla="val 0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Bogen 12">
            <a:extLst>
              <a:ext uri="{FF2B5EF4-FFF2-40B4-BE49-F238E27FC236}">
                <a16:creationId xmlns:a16="http://schemas.microsoft.com/office/drawing/2014/main" id="{5A441CEF-6FAF-4348-902E-B1D2D1EDB3D8}"/>
              </a:ext>
            </a:extLst>
          </p:cNvPr>
          <p:cNvSpPr/>
          <p:nvPr/>
        </p:nvSpPr>
        <p:spPr>
          <a:xfrm>
            <a:off x="5375742" y="3854978"/>
            <a:ext cx="591357" cy="321246"/>
          </a:xfrm>
          <a:prstGeom prst="arc">
            <a:avLst>
              <a:gd name="adj1" fmla="val 10888763"/>
              <a:gd name="adj2" fmla="val 0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Bogen 13">
            <a:extLst>
              <a:ext uri="{FF2B5EF4-FFF2-40B4-BE49-F238E27FC236}">
                <a16:creationId xmlns:a16="http://schemas.microsoft.com/office/drawing/2014/main" id="{CFFF5FFC-E1DD-4EC7-9E35-67617E9011A0}"/>
              </a:ext>
            </a:extLst>
          </p:cNvPr>
          <p:cNvSpPr/>
          <p:nvPr/>
        </p:nvSpPr>
        <p:spPr>
          <a:xfrm>
            <a:off x="6651316" y="3833080"/>
            <a:ext cx="508241" cy="343143"/>
          </a:xfrm>
          <a:prstGeom prst="arc">
            <a:avLst>
              <a:gd name="adj1" fmla="val 10888763"/>
              <a:gd name="adj2" fmla="val 0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Bogen 14">
            <a:extLst>
              <a:ext uri="{FF2B5EF4-FFF2-40B4-BE49-F238E27FC236}">
                <a16:creationId xmlns:a16="http://schemas.microsoft.com/office/drawing/2014/main" id="{99C2929C-64D7-4F16-BE25-4EC6DFD3A66C}"/>
              </a:ext>
            </a:extLst>
          </p:cNvPr>
          <p:cNvSpPr/>
          <p:nvPr/>
        </p:nvSpPr>
        <p:spPr>
          <a:xfrm>
            <a:off x="8187759" y="3854978"/>
            <a:ext cx="502878" cy="321246"/>
          </a:xfrm>
          <a:prstGeom prst="arc">
            <a:avLst>
              <a:gd name="adj1" fmla="val 10888763"/>
              <a:gd name="adj2" fmla="val 0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Bogen 15">
            <a:extLst>
              <a:ext uri="{FF2B5EF4-FFF2-40B4-BE49-F238E27FC236}">
                <a16:creationId xmlns:a16="http://schemas.microsoft.com/office/drawing/2014/main" id="{2C5CE409-88F1-4ED5-A8E4-A4E27EC86726}"/>
              </a:ext>
            </a:extLst>
          </p:cNvPr>
          <p:cNvSpPr/>
          <p:nvPr/>
        </p:nvSpPr>
        <p:spPr>
          <a:xfrm>
            <a:off x="5347083" y="4350703"/>
            <a:ext cx="576206" cy="263399"/>
          </a:xfrm>
          <a:prstGeom prst="arc">
            <a:avLst>
              <a:gd name="adj1" fmla="val 10888763"/>
              <a:gd name="adj2" fmla="val 0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Bogen 16">
            <a:extLst>
              <a:ext uri="{FF2B5EF4-FFF2-40B4-BE49-F238E27FC236}">
                <a16:creationId xmlns:a16="http://schemas.microsoft.com/office/drawing/2014/main" id="{80BE69F7-A69E-4829-9C4E-5F5B0E959F9D}"/>
              </a:ext>
            </a:extLst>
          </p:cNvPr>
          <p:cNvSpPr/>
          <p:nvPr/>
        </p:nvSpPr>
        <p:spPr>
          <a:xfrm>
            <a:off x="6559931" y="4350703"/>
            <a:ext cx="508241" cy="263399"/>
          </a:xfrm>
          <a:prstGeom prst="arc">
            <a:avLst>
              <a:gd name="adj1" fmla="val 10888763"/>
              <a:gd name="adj2" fmla="val 0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Bogen 17">
            <a:extLst>
              <a:ext uri="{FF2B5EF4-FFF2-40B4-BE49-F238E27FC236}">
                <a16:creationId xmlns:a16="http://schemas.microsoft.com/office/drawing/2014/main" id="{AA931DDB-B2D2-46D1-9E29-74B4246FA9C2}"/>
              </a:ext>
            </a:extLst>
          </p:cNvPr>
          <p:cNvSpPr/>
          <p:nvPr/>
        </p:nvSpPr>
        <p:spPr>
          <a:xfrm>
            <a:off x="5416301" y="4770407"/>
            <a:ext cx="550798" cy="321246"/>
          </a:xfrm>
          <a:prstGeom prst="arc">
            <a:avLst>
              <a:gd name="adj1" fmla="val 10888763"/>
              <a:gd name="adj2" fmla="val 0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Bogen 18">
            <a:extLst>
              <a:ext uri="{FF2B5EF4-FFF2-40B4-BE49-F238E27FC236}">
                <a16:creationId xmlns:a16="http://schemas.microsoft.com/office/drawing/2014/main" id="{D8BFC40F-9254-488E-8A5C-482E011F68C0}"/>
              </a:ext>
            </a:extLst>
          </p:cNvPr>
          <p:cNvSpPr/>
          <p:nvPr/>
        </p:nvSpPr>
        <p:spPr>
          <a:xfrm>
            <a:off x="7776127" y="4772353"/>
            <a:ext cx="550798" cy="359141"/>
          </a:xfrm>
          <a:prstGeom prst="arc">
            <a:avLst>
              <a:gd name="adj1" fmla="val 10888763"/>
              <a:gd name="adj2" fmla="val 0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Bogen 19">
            <a:extLst>
              <a:ext uri="{FF2B5EF4-FFF2-40B4-BE49-F238E27FC236}">
                <a16:creationId xmlns:a16="http://schemas.microsoft.com/office/drawing/2014/main" id="{58BAACA1-2303-4740-A337-64671F3A01A3}"/>
              </a:ext>
            </a:extLst>
          </p:cNvPr>
          <p:cNvSpPr/>
          <p:nvPr/>
        </p:nvSpPr>
        <p:spPr>
          <a:xfrm>
            <a:off x="5416301" y="5284893"/>
            <a:ext cx="514757" cy="255826"/>
          </a:xfrm>
          <a:prstGeom prst="arc">
            <a:avLst>
              <a:gd name="adj1" fmla="val 10888763"/>
              <a:gd name="adj2" fmla="val 0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Bogen 20">
            <a:extLst>
              <a:ext uri="{FF2B5EF4-FFF2-40B4-BE49-F238E27FC236}">
                <a16:creationId xmlns:a16="http://schemas.microsoft.com/office/drawing/2014/main" id="{B1B25B1F-A41C-415F-9C8D-DCB2615F9F75}"/>
              </a:ext>
            </a:extLst>
          </p:cNvPr>
          <p:cNvSpPr/>
          <p:nvPr/>
        </p:nvSpPr>
        <p:spPr>
          <a:xfrm>
            <a:off x="6831164" y="5247481"/>
            <a:ext cx="508241" cy="263400"/>
          </a:xfrm>
          <a:prstGeom prst="arc">
            <a:avLst>
              <a:gd name="adj1" fmla="val 10888763"/>
              <a:gd name="adj2" fmla="val 0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Bogen 21">
            <a:extLst>
              <a:ext uri="{FF2B5EF4-FFF2-40B4-BE49-F238E27FC236}">
                <a16:creationId xmlns:a16="http://schemas.microsoft.com/office/drawing/2014/main" id="{BBA62E22-E407-4BAA-935F-62B9AE356634}"/>
              </a:ext>
            </a:extLst>
          </p:cNvPr>
          <p:cNvSpPr/>
          <p:nvPr/>
        </p:nvSpPr>
        <p:spPr>
          <a:xfrm>
            <a:off x="7919000" y="5246998"/>
            <a:ext cx="550798" cy="321246"/>
          </a:xfrm>
          <a:prstGeom prst="arc">
            <a:avLst>
              <a:gd name="adj1" fmla="val 10888763"/>
              <a:gd name="adj2" fmla="val 0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Bogen 22">
            <a:extLst>
              <a:ext uri="{FF2B5EF4-FFF2-40B4-BE49-F238E27FC236}">
                <a16:creationId xmlns:a16="http://schemas.microsoft.com/office/drawing/2014/main" id="{16F029DA-A09F-4FEA-BEE4-34E53EDD2B92}"/>
              </a:ext>
            </a:extLst>
          </p:cNvPr>
          <p:cNvSpPr/>
          <p:nvPr/>
        </p:nvSpPr>
        <p:spPr>
          <a:xfrm>
            <a:off x="5375742" y="5715198"/>
            <a:ext cx="415458" cy="280645"/>
          </a:xfrm>
          <a:prstGeom prst="arc">
            <a:avLst>
              <a:gd name="adj1" fmla="val 10888763"/>
              <a:gd name="adj2" fmla="val 0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4A0D304-DB45-4DB5-AFA6-6526105E5C99}"/>
              </a:ext>
            </a:extLst>
          </p:cNvPr>
          <p:cNvSpPr txBox="1"/>
          <p:nvPr/>
        </p:nvSpPr>
        <p:spPr>
          <a:xfrm>
            <a:off x="595432" y="6306126"/>
            <a:ext cx="10494335" cy="3813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900" dirty="0"/>
              <a:t>Ich schreibe einen Begleiter. Ich suche das Wort, das zum Begleiter gehört. Dieses Wort schreibe ich groß.</a:t>
            </a:r>
          </a:p>
        </p:txBody>
      </p:sp>
      <p:sp>
        <p:nvSpPr>
          <p:cNvPr id="35" name="Bogen 34">
            <a:extLst>
              <a:ext uri="{FF2B5EF4-FFF2-40B4-BE49-F238E27FC236}">
                <a16:creationId xmlns:a16="http://schemas.microsoft.com/office/drawing/2014/main" id="{DBC7BA45-409A-4AC1-82E8-20C7CBC69AAF}"/>
              </a:ext>
            </a:extLst>
          </p:cNvPr>
          <p:cNvSpPr/>
          <p:nvPr/>
        </p:nvSpPr>
        <p:spPr>
          <a:xfrm>
            <a:off x="5347138" y="2972263"/>
            <a:ext cx="366241" cy="345677"/>
          </a:xfrm>
          <a:prstGeom prst="arc">
            <a:avLst>
              <a:gd name="adj1" fmla="val 10888763"/>
              <a:gd name="adj2" fmla="val 0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4" name="Bogen 43">
            <a:extLst>
              <a:ext uri="{FF2B5EF4-FFF2-40B4-BE49-F238E27FC236}">
                <a16:creationId xmlns:a16="http://schemas.microsoft.com/office/drawing/2014/main" id="{B380EC1E-2E29-4055-A688-86A55B049677}"/>
              </a:ext>
            </a:extLst>
          </p:cNvPr>
          <p:cNvSpPr/>
          <p:nvPr/>
        </p:nvSpPr>
        <p:spPr>
          <a:xfrm rot="170832">
            <a:off x="5931058" y="1897728"/>
            <a:ext cx="1865638" cy="359141"/>
          </a:xfrm>
          <a:prstGeom prst="arc">
            <a:avLst>
              <a:gd name="adj1" fmla="val 10888763"/>
              <a:gd name="adj2" fmla="val 0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05212C52-67C7-4BBE-B4CF-B9B5F9CDC755}"/>
              </a:ext>
            </a:extLst>
          </p:cNvPr>
          <p:cNvSpPr txBox="1"/>
          <p:nvPr/>
        </p:nvSpPr>
        <p:spPr>
          <a:xfrm>
            <a:off x="3465369" y="1187175"/>
            <a:ext cx="90407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Der</a:t>
            </a:r>
            <a:r>
              <a:rPr lang="de-DE" sz="2200" dirty="0"/>
              <a:t> Hund, </a:t>
            </a:r>
            <a:r>
              <a:rPr lang="de-DE" sz="2200" b="1" dirty="0"/>
              <a:t>der</a:t>
            </a:r>
            <a:r>
              <a:rPr lang="de-DE" sz="2200" dirty="0"/>
              <a:t> so laut bellte, war ein Schäferhund.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4CA2710F-B935-4A92-8038-6CCEB347C6E2}"/>
              </a:ext>
            </a:extLst>
          </p:cNvPr>
          <p:cNvSpPr txBox="1"/>
          <p:nvPr/>
        </p:nvSpPr>
        <p:spPr>
          <a:xfrm>
            <a:off x="4615883" y="1559013"/>
            <a:ext cx="1233377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    Begleiter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806D5F26-F064-47B4-BF28-CA3CC1DFEA35}"/>
              </a:ext>
            </a:extLst>
          </p:cNvPr>
          <p:cNvSpPr txBox="1"/>
          <p:nvPr/>
        </p:nvSpPr>
        <p:spPr>
          <a:xfrm>
            <a:off x="6569518" y="1560912"/>
            <a:ext cx="1477926" cy="369332"/>
          </a:xfrm>
          <a:prstGeom prst="rect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Stellvertreter</a:t>
            </a:r>
          </a:p>
        </p:txBody>
      </p:sp>
      <p:sp>
        <p:nvSpPr>
          <p:cNvPr id="48" name="Bogen 47">
            <a:extLst>
              <a:ext uri="{FF2B5EF4-FFF2-40B4-BE49-F238E27FC236}">
                <a16:creationId xmlns:a16="http://schemas.microsoft.com/office/drawing/2014/main" id="{E13C9663-ED1C-4E67-9A7E-A6E0CFBFE46D}"/>
              </a:ext>
            </a:extLst>
          </p:cNvPr>
          <p:cNvSpPr/>
          <p:nvPr/>
        </p:nvSpPr>
        <p:spPr>
          <a:xfrm>
            <a:off x="5393712" y="1113901"/>
            <a:ext cx="720258" cy="359141"/>
          </a:xfrm>
          <a:prstGeom prst="arc">
            <a:avLst>
              <a:gd name="adj1" fmla="val 10888763"/>
              <a:gd name="adj2" fmla="val 0"/>
            </a:avLst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C4146B94-5C59-4091-B83D-F5B27AC0077D}"/>
              </a:ext>
            </a:extLst>
          </p:cNvPr>
          <p:cNvSpPr txBox="1"/>
          <p:nvPr/>
        </p:nvSpPr>
        <p:spPr>
          <a:xfrm>
            <a:off x="5047176" y="2026094"/>
            <a:ext cx="699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Mein</a:t>
            </a:r>
            <a:r>
              <a:rPr lang="de-DE" dirty="0"/>
              <a:t> Hund ist ein Dackel. </a:t>
            </a:r>
            <a:r>
              <a:rPr lang="de-DE" b="1" dirty="0"/>
              <a:t>Meiner</a:t>
            </a:r>
            <a:r>
              <a:rPr lang="de-DE" dirty="0"/>
              <a:t> ein Pinscher.</a:t>
            </a:r>
          </a:p>
        </p:txBody>
      </p:sp>
      <p:sp>
        <p:nvSpPr>
          <p:cNvPr id="50" name="Bogen 49">
            <a:extLst>
              <a:ext uri="{FF2B5EF4-FFF2-40B4-BE49-F238E27FC236}">
                <a16:creationId xmlns:a16="http://schemas.microsoft.com/office/drawing/2014/main" id="{D5159B1F-AEB4-4604-ACDD-04701335EC90}"/>
              </a:ext>
            </a:extLst>
          </p:cNvPr>
          <p:cNvSpPr/>
          <p:nvPr/>
        </p:nvSpPr>
        <p:spPr>
          <a:xfrm>
            <a:off x="5320599" y="1929655"/>
            <a:ext cx="720258" cy="359141"/>
          </a:xfrm>
          <a:prstGeom prst="arc">
            <a:avLst>
              <a:gd name="adj1" fmla="val 10888763"/>
              <a:gd name="adj2" fmla="val 0"/>
            </a:avLst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1" name="Bogen 50">
            <a:extLst>
              <a:ext uri="{FF2B5EF4-FFF2-40B4-BE49-F238E27FC236}">
                <a16:creationId xmlns:a16="http://schemas.microsoft.com/office/drawing/2014/main" id="{4A0CD9AF-BF61-4CBE-80EA-5E9C74DB6050}"/>
              </a:ext>
            </a:extLst>
          </p:cNvPr>
          <p:cNvSpPr/>
          <p:nvPr/>
        </p:nvSpPr>
        <p:spPr>
          <a:xfrm>
            <a:off x="5931058" y="985870"/>
            <a:ext cx="720258" cy="359141"/>
          </a:xfrm>
          <a:prstGeom prst="arc">
            <a:avLst>
              <a:gd name="adj1" fmla="val 10888763"/>
              <a:gd name="adj2" fmla="val 0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A9A5725-56E2-49D0-8FB7-F25A47CB75BB}"/>
              </a:ext>
            </a:extLst>
          </p:cNvPr>
          <p:cNvSpPr txBox="1"/>
          <p:nvPr/>
        </p:nvSpPr>
        <p:spPr>
          <a:xfrm>
            <a:off x="545457" y="1243240"/>
            <a:ext cx="4365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Artikelwörter sind Begleiter</a:t>
            </a:r>
          </a:p>
          <a:p>
            <a:r>
              <a:rPr lang="de-DE" sz="2400" dirty="0"/>
              <a:t>Pronomen sind Stellvertreter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939CAA1-DF8F-4465-8AED-31CC6E53F86D}"/>
              </a:ext>
            </a:extLst>
          </p:cNvPr>
          <p:cNvSpPr txBox="1"/>
          <p:nvPr/>
        </p:nvSpPr>
        <p:spPr>
          <a:xfrm>
            <a:off x="3495997" y="5317054"/>
            <a:ext cx="1126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Bild eines Hundes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5F0FB3A3-6534-45A9-8B99-56EE4AE951CD}"/>
              </a:ext>
            </a:extLst>
          </p:cNvPr>
          <p:cNvSpPr txBox="1"/>
          <p:nvPr/>
        </p:nvSpPr>
        <p:spPr>
          <a:xfrm>
            <a:off x="9306771" y="4763056"/>
            <a:ext cx="2004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Bild eines Hundes zusammen mit seinem Herrchen als Begleiter</a:t>
            </a:r>
          </a:p>
        </p:txBody>
      </p:sp>
    </p:spTree>
    <p:extLst>
      <p:ext uri="{BB962C8B-B14F-4D97-AF65-F5344CB8AC3E}">
        <p14:creationId xmlns:p14="http://schemas.microsoft.com/office/powerpoint/2010/main" val="2819911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5" grpId="0" animBg="1"/>
      <p:bldP spid="44" grpId="0" animBg="1"/>
      <p:bldP spid="45" grpId="0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0A5AB5-3D06-405B-A935-BBEDA9CE8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Begleiter und Stellvertreter (Plakatvorschlag B für Sek I)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3814674-BF7D-4968-A70F-9DC3A9FB54E2}"/>
              </a:ext>
            </a:extLst>
          </p:cNvPr>
          <p:cNvSpPr/>
          <p:nvPr/>
        </p:nvSpPr>
        <p:spPr>
          <a:xfrm>
            <a:off x="4405458" y="1120676"/>
            <a:ext cx="2971800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FF0000"/>
                </a:solidFill>
                <a:latin typeface="Calibri" panose="020F0502020204030204" pitchFamily="34" charset="0"/>
              </a:rPr>
              <a:t>Begleiter</a:t>
            </a: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</a:rPr>
              <a:t> und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Stellvertreter</a:t>
            </a:r>
          </a:p>
          <a:p>
            <a:pPr algn="ctr"/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der, die, das</a:t>
            </a:r>
          </a:p>
          <a:p>
            <a:pPr algn="ctr"/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ein, eines, einige</a:t>
            </a:r>
          </a:p>
          <a:p>
            <a:pPr algn="ctr"/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dieser, dieses</a:t>
            </a:r>
          </a:p>
          <a:p>
            <a:pPr algn="ctr"/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meine, meines</a:t>
            </a:r>
          </a:p>
          <a:p>
            <a:pPr algn="ctr"/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unser, unseres</a:t>
            </a:r>
          </a:p>
          <a:p>
            <a:pPr algn="ctr"/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jeder, jede, jedes, alle</a:t>
            </a:r>
          </a:p>
          <a:p>
            <a:pPr algn="ctr"/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etwas, manches, nichts, viel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AECBCFE-988C-4C6A-8E0A-3012E42035C7}"/>
              </a:ext>
            </a:extLst>
          </p:cNvPr>
          <p:cNvSpPr/>
          <p:nvPr/>
        </p:nvSpPr>
        <p:spPr>
          <a:xfrm>
            <a:off x="1328057" y="3654032"/>
            <a:ext cx="3439886" cy="31393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</a:rPr>
              <a:t>Begleiter (</a:t>
            </a:r>
            <a:r>
              <a:rPr lang="de-DE" b="1" dirty="0">
                <a:solidFill>
                  <a:srgbClr val="FF0000"/>
                </a:solidFill>
                <a:latin typeface="Calibri" panose="020F0502020204030204" pitchFamily="34" charset="0"/>
              </a:rPr>
              <a:t>Artikelwörter</a:t>
            </a: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r>
              <a:rPr lang="de-DE" i="1" dirty="0">
                <a:solidFill>
                  <a:srgbClr val="FF0000"/>
                </a:solidFill>
                <a:latin typeface="Calibri" panose="020F0502020204030204" pitchFamily="34" charset="0"/>
              </a:rPr>
              <a:t>das</a:t>
            </a:r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i="1" dirty="0">
                <a:solidFill>
                  <a:schemeClr val="accent1"/>
                </a:solidFill>
                <a:latin typeface="Calibri" panose="020F0502020204030204" pitchFamily="34" charset="0"/>
              </a:rPr>
              <a:t>Wandern</a:t>
            </a:r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de-DE" i="1" dirty="0">
                <a:solidFill>
                  <a:srgbClr val="FF0000"/>
                </a:solidFill>
                <a:latin typeface="Calibri" panose="020F0502020204030204" pitchFamily="34" charset="0"/>
              </a:rPr>
              <a:t>einige</a:t>
            </a:r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i="1" dirty="0">
                <a:solidFill>
                  <a:schemeClr val="accent1"/>
                </a:solidFill>
                <a:latin typeface="Calibri" panose="020F0502020204030204" pitchFamily="34" charset="0"/>
              </a:rPr>
              <a:t>Schüler</a:t>
            </a:r>
          </a:p>
          <a:p>
            <a:r>
              <a:rPr lang="de-DE" i="1" dirty="0">
                <a:solidFill>
                  <a:srgbClr val="FF0000"/>
                </a:solidFill>
                <a:latin typeface="Calibri" panose="020F0502020204030204" pitchFamily="34" charset="0"/>
              </a:rPr>
              <a:t>dieses</a:t>
            </a:r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i="1" dirty="0">
                <a:solidFill>
                  <a:schemeClr val="accent1"/>
                </a:solidFill>
                <a:latin typeface="Calibri" panose="020F0502020204030204" pitchFamily="34" charset="0"/>
              </a:rPr>
              <a:t>Essen</a:t>
            </a:r>
          </a:p>
          <a:p>
            <a:r>
              <a:rPr lang="de-DE" i="1" dirty="0">
                <a:solidFill>
                  <a:srgbClr val="FF0000"/>
                </a:solidFill>
                <a:latin typeface="Calibri" panose="020F0502020204030204" pitchFamily="34" charset="0"/>
              </a:rPr>
              <a:t>meine</a:t>
            </a:r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i="1" dirty="0">
                <a:solidFill>
                  <a:schemeClr val="accent1"/>
                </a:solidFill>
                <a:latin typeface="Calibri" panose="020F0502020204030204" pitchFamily="34" charset="0"/>
              </a:rPr>
              <a:t>Freunde</a:t>
            </a:r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de-DE" i="1" dirty="0">
                <a:solidFill>
                  <a:srgbClr val="FF0000"/>
                </a:solidFill>
                <a:latin typeface="Calibri" panose="020F0502020204030204" pitchFamily="34" charset="0"/>
              </a:rPr>
              <a:t>mein</a:t>
            </a:r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i="1" dirty="0">
                <a:solidFill>
                  <a:schemeClr val="accent1"/>
                </a:solidFill>
                <a:latin typeface="Calibri" panose="020F0502020204030204" pitchFamily="34" charset="0"/>
              </a:rPr>
              <a:t>Leben</a:t>
            </a:r>
          </a:p>
          <a:p>
            <a:r>
              <a:rPr lang="de-DE" i="1" dirty="0">
                <a:solidFill>
                  <a:srgbClr val="FF0000"/>
                </a:solidFill>
                <a:latin typeface="Calibri" panose="020F0502020204030204" pitchFamily="34" charset="0"/>
              </a:rPr>
              <a:t>unser</a:t>
            </a:r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i="1" dirty="0">
                <a:solidFill>
                  <a:schemeClr val="accent1"/>
                </a:solidFill>
                <a:latin typeface="Calibri" panose="020F0502020204030204" pitchFamily="34" charset="0"/>
              </a:rPr>
              <a:t>Leben</a:t>
            </a:r>
          </a:p>
          <a:p>
            <a:r>
              <a:rPr lang="de-DE" i="1" dirty="0">
                <a:solidFill>
                  <a:srgbClr val="FF0000"/>
                </a:solidFill>
                <a:latin typeface="Calibri" panose="020F0502020204030204" pitchFamily="34" charset="0"/>
              </a:rPr>
              <a:t>jeder</a:t>
            </a:r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i="1" dirty="0">
                <a:solidFill>
                  <a:schemeClr val="accent1"/>
                </a:solidFill>
                <a:latin typeface="Calibri" panose="020F0502020204030204" pitchFamily="34" charset="0"/>
              </a:rPr>
              <a:t>Mensch</a:t>
            </a:r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de-DE" i="1" dirty="0">
                <a:solidFill>
                  <a:srgbClr val="FF0000"/>
                </a:solidFill>
                <a:latin typeface="Calibri" panose="020F0502020204030204" pitchFamily="34" charset="0"/>
              </a:rPr>
              <a:t>alle</a:t>
            </a:r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i="1" dirty="0">
                <a:solidFill>
                  <a:schemeClr val="accent1"/>
                </a:solidFill>
                <a:latin typeface="Calibri" panose="020F0502020204030204" pitchFamily="34" charset="0"/>
              </a:rPr>
              <a:t>Menschen</a:t>
            </a:r>
          </a:p>
          <a:p>
            <a:r>
              <a:rPr lang="de-DE" i="1" dirty="0">
                <a:solidFill>
                  <a:srgbClr val="FF0000"/>
                </a:solidFill>
                <a:latin typeface="Calibri" panose="020F0502020204030204" pitchFamily="34" charset="0"/>
              </a:rPr>
              <a:t>etwas</a:t>
            </a:r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i="1" dirty="0">
                <a:solidFill>
                  <a:schemeClr val="accent1"/>
                </a:solidFill>
                <a:latin typeface="Calibri" panose="020F0502020204030204" pitchFamily="34" charset="0"/>
              </a:rPr>
              <a:t>Gutes</a:t>
            </a:r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de-DE" i="1" dirty="0">
                <a:solidFill>
                  <a:srgbClr val="FF0000"/>
                </a:solidFill>
                <a:latin typeface="Calibri" panose="020F0502020204030204" pitchFamily="34" charset="0"/>
              </a:rPr>
              <a:t>manches</a:t>
            </a:r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i="1" dirty="0">
                <a:solidFill>
                  <a:schemeClr val="accent1"/>
                </a:solidFill>
                <a:latin typeface="Calibri" panose="020F0502020204030204" pitchFamily="34" charset="0"/>
              </a:rPr>
              <a:t>Verrückte</a:t>
            </a:r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de-DE" i="1" dirty="0">
                <a:solidFill>
                  <a:srgbClr val="FF0000"/>
                </a:solidFill>
                <a:latin typeface="Calibri" panose="020F0502020204030204" pitchFamily="34" charset="0"/>
              </a:rPr>
              <a:t>nichts</a:t>
            </a:r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i="1" dirty="0">
                <a:solidFill>
                  <a:schemeClr val="accent1"/>
                </a:solidFill>
                <a:latin typeface="Calibri" panose="020F0502020204030204" pitchFamily="34" charset="0"/>
              </a:rPr>
              <a:t>Außergewöhnliches</a:t>
            </a:r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b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de-DE" i="1" dirty="0">
                <a:solidFill>
                  <a:srgbClr val="FF0000"/>
                </a:solidFill>
                <a:latin typeface="Calibri" panose="020F0502020204030204" pitchFamily="34" charset="0"/>
              </a:rPr>
              <a:t>viel</a:t>
            </a:r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i="1" dirty="0">
                <a:solidFill>
                  <a:schemeClr val="accent1"/>
                </a:solidFill>
                <a:latin typeface="Calibri" panose="020F0502020204030204" pitchFamily="34" charset="0"/>
              </a:rPr>
              <a:t>Vermeidbares</a:t>
            </a:r>
          </a:p>
          <a:p>
            <a:pPr algn="ctr"/>
            <a:r>
              <a:rPr lang="de-DE" b="1" dirty="0">
                <a:solidFill>
                  <a:srgbClr val="0070C0"/>
                </a:solidFill>
                <a:latin typeface="Calibri" panose="020F0502020204030204" pitchFamily="34" charset="0"/>
              </a:rPr>
              <a:t>Begleitete Wörter </a:t>
            </a:r>
            <a:r>
              <a:rPr lang="de-DE" b="1" dirty="0">
                <a:latin typeface="Calibri" panose="020F0502020204030204" pitchFamily="34" charset="0"/>
              </a:rPr>
              <a:t>werden großgeschrieben</a:t>
            </a:r>
            <a:endParaRPr lang="de-DE" b="1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FC5FA1D-040B-49A5-83E6-EA99B511CA7A}"/>
              </a:ext>
            </a:extLst>
          </p:cNvPr>
          <p:cNvSpPr/>
          <p:nvPr/>
        </p:nvSpPr>
        <p:spPr>
          <a:xfrm>
            <a:off x="7015843" y="3654032"/>
            <a:ext cx="3848100" cy="31393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</a:rPr>
              <a:t>Stellvertreter (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Pronomen)</a:t>
            </a:r>
            <a:endParaRPr lang="de-DE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e-DE" b="1" i="1" dirty="0">
                <a:solidFill>
                  <a:srgbClr val="00B050"/>
                </a:solidFill>
                <a:latin typeface="Calibri" panose="020F0502020204030204" pitchFamily="34" charset="0"/>
              </a:rPr>
              <a:t>Das</a:t>
            </a:r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 freut </a:t>
            </a:r>
            <a:r>
              <a:rPr lang="de-DE" i="1" dirty="0">
                <a:solidFill>
                  <a:srgbClr val="00B050"/>
                </a:solidFill>
                <a:latin typeface="Calibri" panose="020F0502020204030204" pitchFamily="34" charset="0"/>
              </a:rPr>
              <a:t>mich</a:t>
            </a:r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de-DE" b="1" i="1" dirty="0">
                <a:solidFill>
                  <a:srgbClr val="00B050"/>
                </a:solidFill>
                <a:latin typeface="Calibri" panose="020F0502020204030204" pitchFamily="34" charset="0"/>
              </a:rPr>
              <a:t>einiges</a:t>
            </a:r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 regt </a:t>
            </a:r>
            <a:r>
              <a:rPr lang="de-DE" i="1" dirty="0">
                <a:solidFill>
                  <a:srgbClr val="00B050"/>
                </a:solidFill>
                <a:latin typeface="Calibri" panose="020F0502020204030204" pitchFamily="34" charset="0"/>
              </a:rPr>
              <a:t>mich</a:t>
            </a:r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 auf.</a:t>
            </a:r>
          </a:p>
          <a:p>
            <a:r>
              <a:rPr lang="de-DE" b="1" i="1" dirty="0">
                <a:solidFill>
                  <a:srgbClr val="00B050"/>
                </a:solidFill>
                <a:latin typeface="Calibri" panose="020F0502020204030204" pitchFamily="34" charset="0"/>
              </a:rPr>
              <a:t>Dieses</a:t>
            </a:r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 weiß </a:t>
            </a:r>
            <a:r>
              <a:rPr lang="de-DE" i="1" dirty="0">
                <a:solidFill>
                  <a:srgbClr val="00B050"/>
                </a:solidFill>
                <a:latin typeface="Calibri" panose="020F0502020204030204" pitchFamily="34" charset="0"/>
              </a:rPr>
              <a:t>ich</a:t>
            </a:r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de-DE" b="1" i="1" dirty="0">
                <a:solidFill>
                  <a:srgbClr val="00B050"/>
                </a:solidFill>
                <a:latin typeface="Calibri" panose="020F0502020204030204" pitchFamily="34" charset="0"/>
              </a:rPr>
              <a:t>jenes</a:t>
            </a:r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 erahne </a:t>
            </a:r>
            <a:r>
              <a:rPr lang="de-DE" i="1" dirty="0">
                <a:solidFill>
                  <a:srgbClr val="00B050"/>
                </a:solidFill>
                <a:latin typeface="Calibri" panose="020F0502020204030204" pitchFamily="34" charset="0"/>
              </a:rPr>
              <a:t>ich</a:t>
            </a:r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… </a:t>
            </a:r>
            <a:r>
              <a:rPr lang="de-DE" b="1" i="1" dirty="0">
                <a:solidFill>
                  <a:srgbClr val="00B050"/>
                </a:solidFill>
                <a:latin typeface="Calibri" panose="020F0502020204030204" pitchFamily="34" charset="0"/>
              </a:rPr>
              <a:t>meine</a:t>
            </a:r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 helfen </a:t>
            </a:r>
            <a:r>
              <a:rPr lang="de-DE" i="1" dirty="0">
                <a:solidFill>
                  <a:srgbClr val="00B050"/>
                </a:solidFill>
                <a:latin typeface="Calibri" panose="020F0502020204030204" pitchFamily="34" charset="0"/>
              </a:rPr>
              <a:t>mir</a:t>
            </a:r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 immer.</a:t>
            </a:r>
          </a:p>
          <a:p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...</a:t>
            </a:r>
            <a:r>
              <a:rPr lang="de-DE" b="1" i="1" dirty="0">
                <a:solidFill>
                  <a:srgbClr val="00B050"/>
                </a:solidFill>
                <a:latin typeface="Calibri" panose="020F0502020204030204" pitchFamily="34" charset="0"/>
              </a:rPr>
              <a:t>unsere</a:t>
            </a:r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 haben gewonnen.</a:t>
            </a:r>
          </a:p>
          <a:p>
            <a:r>
              <a:rPr lang="de-DE" b="1" i="1" dirty="0">
                <a:solidFill>
                  <a:srgbClr val="00B050"/>
                </a:solidFill>
                <a:latin typeface="Calibri" panose="020F0502020204030204" pitchFamily="34" charset="0"/>
              </a:rPr>
              <a:t>Jeder</a:t>
            </a:r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 ist seines Glückes Schmied.</a:t>
            </a:r>
          </a:p>
          <a:p>
            <a:r>
              <a:rPr lang="de-DE" i="1" dirty="0">
                <a:solidFill>
                  <a:srgbClr val="00B050"/>
                </a:solidFill>
                <a:latin typeface="Calibri" panose="020F0502020204030204" pitchFamily="34" charset="0"/>
              </a:rPr>
              <a:t>Ich</a:t>
            </a:r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 habe </a:t>
            </a:r>
            <a:r>
              <a:rPr lang="de-DE" b="1" i="1" dirty="0">
                <a:solidFill>
                  <a:srgbClr val="00B050"/>
                </a:solidFill>
                <a:latin typeface="Calibri" panose="020F0502020204030204" pitchFamily="34" charset="0"/>
              </a:rPr>
              <a:t>etwas</a:t>
            </a:r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 erlebt. </a:t>
            </a:r>
            <a:r>
              <a:rPr lang="de-DE" b="1" i="1" dirty="0">
                <a:solidFill>
                  <a:srgbClr val="00B050"/>
                </a:solidFill>
                <a:latin typeface="Calibri" panose="020F0502020204030204" pitchFamily="34" charset="0"/>
              </a:rPr>
              <a:t>Manches</a:t>
            </a:r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 glückt.</a:t>
            </a:r>
            <a:b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de-DE" i="1" dirty="0">
                <a:solidFill>
                  <a:srgbClr val="00B050"/>
                </a:solidFill>
                <a:latin typeface="Calibri" panose="020F0502020204030204" pitchFamily="34" charset="0"/>
              </a:rPr>
              <a:t>Ich</a:t>
            </a:r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 kann </a:t>
            </a:r>
            <a:r>
              <a:rPr lang="de-DE" b="1" i="1" dirty="0">
                <a:solidFill>
                  <a:srgbClr val="00B050"/>
                </a:solidFill>
                <a:latin typeface="Calibri" panose="020F0502020204030204" pitchFamily="34" charset="0"/>
              </a:rPr>
              <a:t>nichts</a:t>
            </a:r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 sagen. </a:t>
            </a:r>
          </a:p>
          <a:p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Da liegt </a:t>
            </a:r>
            <a:r>
              <a:rPr lang="de-DE" i="1" dirty="0">
                <a:solidFill>
                  <a:srgbClr val="00B050"/>
                </a:solidFill>
                <a:latin typeface="Calibri" panose="020F0502020204030204" pitchFamily="34" charset="0"/>
              </a:rPr>
              <a:t>mir</a:t>
            </a:r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b="1" i="1" dirty="0">
                <a:solidFill>
                  <a:srgbClr val="00B050"/>
                </a:solidFill>
                <a:latin typeface="Calibri" panose="020F0502020204030204" pitchFamily="34" charset="0"/>
              </a:rPr>
              <a:t>viel</a:t>
            </a:r>
            <a:r>
              <a:rPr lang="de-DE" i="1" dirty="0">
                <a:solidFill>
                  <a:srgbClr val="000000"/>
                </a:solidFill>
                <a:latin typeface="Calibri" panose="020F0502020204030204" pitchFamily="34" charset="0"/>
              </a:rPr>
              <a:t> daran.</a:t>
            </a:r>
          </a:p>
          <a:p>
            <a:pPr algn="ctr"/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</a:rPr>
              <a:t>Stellvertreter (</a:t>
            </a:r>
            <a:r>
              <a:rPr lang="de-DE" b="1" dirty="0">
                <a:solidFill>
                  <a:srgbClr val="00B050"/>
                </a:solidFill>
                <a:latin typeface="Calibri" panose="020F0502020204030204" pitchFamily="34" charset="0"/>
              </a:rPr>
              <a:t>Pronomen</a:t>
            </a: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</a:rPr>
              <a:t>) haben kein begleitetes Wort neben sich.</a:t>
            </a:r>
            <a:endParaRPr lang="de-DE" b="1" dirty="0"/>
          </a:p>
        </p:txBody>
      </p:sp>
      <p:sp>
        <p:nvSpPr>
          <p:cNvPr id="9" name="Bogen 8">
            <a:extLst>
              <a:ext uri="{FF2B5EF4-FFF2-40B4-BE49-F238E27FC236}">
                <a16:creationId xmlns:a16="http://schemas.microsoft.com/office/drawing/2014/main" id="{E6C4963E-9236-4E6D-B173-33BBBD8B1EE8}"/>
              </a:ext>
            </a:extLst>
          </p:cNvPr>
          <p:cNvSpPr/>
          <p:nvPr/>
        </p:nvSpPr>
        <p:spPr>
          <a:xfrm>
            <a:off x="1692194" y="5301844"/>
            <a:ext cx="404952" cy="337229"/>
          </a:xfrm>
          <a:prstGeom prst="arc">
            <a:avLst>
              <a:gd name="adj1" fmla="val 10888763"/>
              <a:gd name="adj2" fmla="val 0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Bogen 9">
            <a:extLst>
              <a:ext uri="{FF2B5EF4-FFF2-40B4-BE49-F238E27FC236}">
                <a16:creationId xmlns:a16="http://schemas.microsoft.com/office/drawing/2014/main" id="{640BCA2C-FFA1-4F98-8B4E-234B96027F05}"/>
              </a:ext>
            </a:extLst>
          </p:cNvPr>
          <p:cNvSpPr/>
          <p:nvPr/>
        </p:nvSpPr>
        <p:spPr>
          <a:xfrm>
            <a:off x="3219738" y="5301843"/>
            <a:ext cx="404952" cy="337229"/>
          </a:xfrm>
          <a:prstGeom prst="arc">
            <a:avLst>
              <a:gd name="adj1" fmla="val 10888763"/>
              <a:gd name="adj2" fmla="val 0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Bogen 10">
            <a:extLst>
              <a:ext uri="{FF2B5EF4-FFF2-40B4-BE49-F238E27FC236}">
                <a16:creationId xmlns:a16="http://schemas.microsoft.com/office/drawing/2014/main" id="{D0F9FF07-7C5F-4027-BFD6-5109A0466F6A}"/>
              </a:ext>
            </a:extLst>
          </p:cNvPr>
          <p:cNvSpPr/>
          <p:nvPr/>
        </p:nvSpPr>
        <p:spPr>
          <a:xfrm>
            <a:off x="1666470" y="5538262"/>
            <a:ext cx="404952" cy="337229"/>
          </a:xfrm>
          <a:prstGeom prst="arc">
            <a:avLst>
              <a:gd name="adj1" fmla="val 10888763"/>
              <a:gd name="adj2" fmla="val 0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Bogen 11">
            <a:extLst>
              <a:ext uri="{FF2B5EF4-FFF2-40B4-BE49-F238E27FC236}">
                <a16:creationId xmlns:a16="http://schemas.microsoft.com/office/drawing/2014/main" id="{B35C5B9E-AD41-4BCC-80C7-7A78E39A6492}"/>
              </a:ext>
            </a:extLst>
          </p:cNvPr>
          <p:cNvSpPr/>
          <p:nvPr/>
        </p:nvSpPr>
        <p:spPr>
          <a:xfrm>
            <a:off x="1489718" y="5847404"/>
            <a:ext cx="404952" cy="337229"/>
          </a:xfrm>
          <a:prstGeom prst="arc">
            <a:avLst>
              <a:gd name="adj1" fmla="val 10888763"/>
              <a:gd name="adj2" fmla="val 0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" name="Verbinder: gewinkelt 13">
            <a:extLst>
              <a:ext uri="{FF2B5EF4-FFF2-40B4-BE49-F238E27FC236}">
                <a16:creationId xmlns:a16="http://schemas.microsoft.com/office/drawing/2014/main" id="{A45D8C8A-128A-4704-8038-F5F7E1081942}"/>
              </a:ext>
            </a:extLst>
          </p:cNvPr>
          <p:cNvCxnSpPr>
            <a:cxnSpLocks/>
            <a:stCxn id="3" idx="1"/>
            <a:endCxn id="4" idx="0"/>
          </p:cNvCxnSpPr>
          <p:nvPr/>
        </p:nvCxnSpPr>
        <p:spPr>
          <a:xfrm rot="10800000" flipV="1">
            <a:off x="3048000" y="2274838"/>
            <a:ext cx="1357458" cy="1379194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Verbinder: gewinkelt 15">
            <a:extLst>
              <a:ext uri="{FF2B5EF4-FFF2-40B4-BE49-F238E27FC236}">
                <a16:creationId xmlns:a16="http://schemas.microsoft.com/office/drawing/2014/main" id="{D6DE164F-D356-4D03-8097-4D767D98CBB0}"/>
              </a:ext>
            </a:extLst>
          </p:cNvPr>
          <p:cNvCxnSpPr>
            <a:cxnSpLocks/>
            <a:stCxn id="3" idx="3"/>
            <a:endCxn id="5" idx="0"/>
          </p:cNvCxnSpPr>
          <p:nvPr/>
        </p:nvCxnSpPr>
        <p:spPr>
          <a:xfrm>
            <a:off x="7377258" y="2274838"/>
            <a:ext cx="1562635" cy="1379194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599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B14722-B336-4A2C-8C78-C39DDFD2F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8272" y="3992591"/>
            <a:ext cx="4800261" cy="16445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000" dirty="0" err="1">
                <a:solidFill>
                  <a:srgbClr val="000000"/>
                </a:solidFill>
              </a:rPr>
              <a:t>Alles</a:t>
            </a:r>
            <a:r>
              <a:rPr lang="en-US" sz="5000" dirty="0">
                <a:solidFill>
                  <a:srgbClr val="000000"/>
                </a:solidFill>
              </a:rPr>
              <a:t> in </a:t>
            </a:r>
            <a:r>
              <a:rPr lang="en-US" sz="5000" dirty="0" err="1">
                <a:solidFill>
                  <a:srgbClr val="000000"/>
                </a:solidFill>
              </a:rPr>
              <a:t>allem</a:t>
            </a:r>
            <a:endParaRPr lang="en-US" sz="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936578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90043-0286-411D-867E-F732AB52F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98" y="260022"/>
            <a:ext cx="743082" cy="6597978"/>
          </a:xfrm>
        </p:spPr>
        <p:txBody>
          <a:bodyPr vert="vert270">
            <a:normAutofit/>
          </a:bodyPr>
          <a:lstStyle/>
          <a:p>
            <a:r>
              <a:rPr lang="de-DE" dirty="0"/>
              <a:t>Der Aufbau des Rechtschreibrahmens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B3B648F-825D-4AC1-A593-2AE2156BF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18" y="100848"/>
            <a:ext cx="5427876" cy="675715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06E9581-B69F-4F13-AA20-0296AFA63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410" y="100848"/>
            <a:ext cx="910590" cy="124824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F3D71B9-DC48-4350-A045-946B73EDE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749" y="100849"/>
            <a:ext cx="4825643" cy="288238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3263AFA-A3F2-4807-B38D-9E03128A6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4748" y="2187894"/>
            <a:ext cx="3829347" cy="352726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7958371-DA62-45F8-A6C0-7554F78386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4748" y="3951526"/>
            <a:ext cx="5613669" cy="2922184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9AEEFBA9-61EA-4396-AB5D-E4AA06FC684E}"/>
              </a:ext>
            </a:extLst>
          </p:cNvPr>
          <p:cNvSpPr/>
          <p:nvPr/>
        </p:nvSpPr>
        <p:spPr>
          <a:xfrm>
            <a:off x="819720" y="1337659"/>
            <a:ext cx="483300" cy="12538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7F8A8E9E-C530-45EB-8378-247AAA9061D3}"/>
              </a:ext>
            </a:extLst>
          </p:cNvPr>
          <p:cNvSpPr/>
          <p:nvPr/>
        </p:nvSpPr>
        <p:spPr>
          <a:xfrm>
            <a:off x="834568" y="2297779"/>
            <a:ext cx="483300" cy="12538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C1A69FCD-10C1-4ED5-830C-43214D520028}"/>
              </a:ext>
            </a:extLst>
          </p:cNvPr>
          <p:cNvSpPr/>
          <p:nvPr/>
        </p:nvSpPr>
        <p:spPr>
          <a:xfrm>
            <a:off x="796918" y="4069428"/>
            <a:ext cx="483300" cy="12538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D7D982E3-8399-49FE-BAD2-4CBC839073A6}"/>
                  </a:ext>
                </a:extLst>
              </p14:cNvPr>
              <p14:cNvContentPartPr/>
              <p14:nvPr/>
            </p14:nvContentPartPr>
            <p14:xfrm>
              <a:off x="1519830" y="1347390"/>
              <a:ext cx="2753640" cy="925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D7D982E3-8399-49FE-BAD2-4CBC839073A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84190" y="1275750"/>
                <a:ext cx="282528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9B3168B2-4B3A-4AB4-82B4-FC64ADD67CC4}"/>
                  </a:ext>
                </a:extLst>
              </p14:cNvPr>
              <p14:cNvContentPartPr/>
              <p14:nvPr/>
            </p14:nvContentPartPr>
            <p14:xfrm>
              <a:off x="1542510" y="2352510"/>
              <a:ext cx="3291120" cy="367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9B3168B2-4B3A-4AB4-82B4-FC64ADD67CC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06870" y="2280870"/>
                <a:ext cx="33627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D14F038B-B948-4CDA-B0BB-9061724E3229}"/>
                  </a:ext>
                </a:extLst>
              </p14:cNvPr>
              <p14:cNvContentPartPr/>
              <p14:nvPr/>
            </p14:nvContentPartPr>
            <p14:xfrm>
              <a:off x="1508310" y="4113990"/>
              <a:ext cx="720360" cy="363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D14F038B-B948-4CDA-B0BB-9061724E322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72310" y="4042350"/>
                <a:ext cx="792000" cy="1800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feld 14">
            <a:extLst>
              <a:ext uri="{FF2B5EF4-FFF2-40B4-BE49-F238E27FC236}">
                <a16:creationId xmlns:a16="http://schemas.microsoft.com/office/drawing/2014/main" id="{34DAC3F4-524E-4B65-9FAF-CA66CB3EC423}"/>
              </a:ext>
            </a:extLst>
          </p:cNvPr>
          <p:cNvSpPr txBox="1"/>
          <p:nvPr/>
        </p:nvSpPr>
        <p:spPr>
          <a:xfrm>
            <a:off x="10782842" y="2700378"/>
            <a:ext cx="83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S. 7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6F643BA-F403-4673-B970-FEA68DFCF232}"/>
              </a:ext>
            </a:extLst>
          </p:cNvPr>
          <p:cNvSpPr txBox="1"/>
          <p:nvPr/>
        </p:nvSpPr>
        <p:spPr>
          <a:xfrm>
            <a:off x="6544797" y="3082528"/>
            <a:ext cx="83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S. 10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97D24A4-CA3A-4EB9-8713-132433F31298}"/>
              </a:ext>
            </a:extLst>
          </p:cNvPr>
          <p:cNvSpPr txBox="1"/>
          <p:nvPr/>
        </p:nvSpPr>
        <p:spPr>
          <a:xfrm>
            <a:off x="6394747" y="4247195"/>
            <a:ext cx="83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S. 16</a:t>
            </a:r>
          </a:p>
        </p:txBody>
      </p:sp>
    </p:spTree>
    <p:extLst>
      <p:ext uri="{BB962C8B-B14F-4D97-AF65-F5344CB8AC3E}">
        <p14:creationId xmlns:p14="http://schemas.microsoft.com/office/powerpoint/2010/main" val="283305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5DDC91E-5285-496B-BF34-A619FC13A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8272" y="3992591"/>
            <a:ext cx="4800261" cy="16445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Auf </a:t>
            </a:r>
            <a:r>
              <a:rPr lang="de-DE" sz="2800" b="1" dirty="0">
                <a:solidFill>
                  <a:srgbClr val="000000"/>
                </a:solidFill>
              </a:rPr>
              <a:t>welcher</a:t>
            </a:r>
            <a:r>
              <a:rPr lang="en-US" sz="2800" b="1" dirty="0">
                <a:solidFill>
                  <a:srgbClr val="000000"/>
                </a:solidFill>
              </a:rPr>
              <a:t> Vorstellung von Orthographie </a:t>
            </a:r>
            <a:br>
              <a:rPr lang="en-US" sz="2800" b="1" dirty="0">
                <a:solidFill>
                  <a:srgbClr val="000000"/>
                </a:solidFill>
              </a:rPr>
            </a:br>
            <a:r>
              <a:rPr lang="en-US" sz="2800" b="1" dirty="0">
                <a:solidFill>
                  <a:srgbClr val="000000"/>
                </a:solidFill>
              </a:rPr>
              <a:t>baut der Rechtschreibrahmen auf?</a:t>
            </a:r>
          </a:p>
        </p:txBody>
      </p:sp>
    </p:spTree>
    <p:extLst>
      <p:ext uri="{BB962C8B-B14F-4D97-AF65-F5344CB8AC3E}">
        <p14:creationId xmlns:p14="http://schemas.microsoft.com/office/powerpoint/2010/main" val="2221451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682D3A2-3F4F-4AE1-A366-95DD045F6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40"/>
            <a:ext cx="5427876" cy="67571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9A194387-8993-417A-A652-F1A56131E826}"/>
                  </a:ext>
                </a:extLst>
              </p14:cNvPr>
              <p14:cNvContentPartPr/>
              <p14:nvPr/>
            </p14:nvContentPartPr>
            <p14:xfrm>
              <a:off x="755092" y="4721353"/>
              <a:ext cx="3638880" cy="669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9A194387-8993-417A-A652-F1A56131E8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9092" y="4649353"/>
                <a:ext cx="371052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E0357C97-5161-4AF0-A68B-F15AECDDF9C6}"/>
                  </a:ext>
                </a:extLst>
              </p14:cNvPr>
              <p14:cNvContentPartPr/>
              <p14:nvPr/>
            </p14:nvContentPartPr>
            <p14:xfrm>
              <a:off x="595612" y="4418593"/>
              <a:ext cx="1771920" cy="504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E0357C97-5161-4AF0-A68B-F15AECDDF9C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9972" y="4346953"/>
                <a:ext cx="1843560" cy="19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85F16CA-62BD-4FCA-920D-6842C6C7C548}"/>
              </a:ext>
            </a:extLst>
          </p:cNvPr>
          <p:cNvGrpSpPr/>
          <p:nvPr/>
        </p:nvGrpSpPr>
        <p:grpSpPr>
          <a:xfrm>
            <a:off x="2963144" y="0"/>
            <a:ext cx="9457456" cy="6855192"/>
            <a:chOff x="2842693" y="102527"/>
            <a:chExt cx="9308999" cy="6752665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19E62C3E-62F4-4F02-98C0-8FCDE6EA2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42693" y="102527"/>
              <a:ext cx="9308999" cy="6652945"/>
            </a:xfrm>
            <a:prstGeom prst="rect">
              <a:avLst/>
            </a:prstGeom>
          </p:spPr>
        </p:pic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AB2E9C12-B50E-4A59-B88A-C214E573B315}"/>
                </a:ext>
              </a:extLst>
            </p:cNvPr>
            <p:cNvSpPr txBox="1"/>
            <p:nvPr/>
          </p:nvSpPr>
          <p:spPr>
            <a:xfrm>
              <a:off x="11004706" y="6485860"/>
              <a:ext cx="1063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S. 17-23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058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4144752-6E75-469F-A6BA-F590C5BA6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504" y="0"/>
            <a:ext cx="6027998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62D4A4F-F4E6-49CA-8AB3-F181C6133D44}"/>
              </a:ext>
            </a:extLst>
          </p:cNvPr>
          <p:cNvSpPr txBox="1"/>
          <p:nvPr/>
        </p:nvSpPr>
        <p:spPr>
          <a:xfrm>
            <a:off x="11452741" y="6488668"/>
            <a:ext cx="876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S. 36 f.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23DE9A3-1F6A-43F4-AEAC-4D42BA1A8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1" y="0"/>
            <a:ext cx="6191914" cy="666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23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586A71B-3E35-4FB1-8739-E922E419D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4" y="0"/>
            <a:ext cx="11533506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8BC02CB-984D-458D-B7A6-757F9DAD6218}"/>
              </a:ext>
            </a:extLst>
          </p:cNvPr>
          <p:cNvSpPr txBox="1"/>
          <p:nvPr/>
        </p:nvSpPr>
        <p:spPr>
          <a:xfrm>
            <a:off x="11361420" y="6355080"/>
            <a:ext cx="830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S. 57</a:t>
            </a:r>
          </a:p>
        </p:txBody>
      </p:sp>
    </p:spTree>
    <p:extLst>
      <p:ext uri="{BB962C8B-B14F-4D97-AF65-F5344CB8AC3E}">
        <p14:creationId xmlns:p14="http://schemas.microsoft.com/office/powerpoint/2010/main" val="1012455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297E62F-CAF3-4F4B-9F39-0E97A6C85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40"/>
            <a:ext cx="5427876" cy="6757152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851701E-F782-44E6-B0A0-4D851807D6C4}"/>
              </a:ext>
            </a:extLst>
          </p:cNvPr>
          <p:cNvGrpSpPr/>
          <p:nvPr/>
        </p:nvGrpSpPr>
        <p:grpSpPr>
          <a:xfrm>
            <a:off x="5427876" y="116567"/>
            <a:ext cx="6764124" cy="6757152"/>
            <a:chOff x="716196" y="0"/>
            <a:chExt cx="6813689" cy="6921207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772DBBA8-B3D5-4C0B-9BAB-BF1CB010B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6196" y="0"/>
              <a:ext cx="6690527" cy="6858000"/>
            </a:xfrm>
            <a:prstGeom prst="rect">
              <a:avLst/>
            </a:prstGeom>
          </p:spPr>
        </p:pic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A3B17937-99F1-4701-81E3-4C6875558B6F}"/>
                </a:ext>
              </a:extLst>
            </p:cNvPr>
            <p:cNvSpPr txBox="1"/>
            <p:nvPr/>
          </p:nvSpPr>
          <p:spPr>
            <a:xfrm>
              <a:off x="6866035" y="6551875"/>
              <a:ext cx="663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S. 62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0CE46759-3495-45ED-A619-B5F481A3CEDA}"/>
                  </a:ext>
                </a:extLst>
              </p14:cNvPr>
              <p14:cNvContentPartPr/>
              <p14:nvPr/>
            </p14:nvContentPartPr>
            <p14:xfrm>
              <a:off x="498420" y="6627920"/>
              <a:ext cx="932760" cy="1544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0CE46759-3495-45ED-A619-B5F481A3CE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2780" y="6555920"/>
                <a:ext cx="1004400" cy="29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92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CBE76-6248-4583-86BA-79C74E9B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Was bringt‘s?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407F669-2F7A-4412-AB45-776E6812CB87}"/>
              </a:ext>
            </a:extLst>
          </p:cNvPr>
          <p:cNvSpPr/>
          <p:nvPr/>
        </p:nvSpPr>
        <p:spPr>
          <a:xfrm>
            <a:off x="491358" y="852940"/>
            <a:ext cx="10506842" cy="42216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Rechtschreibrahmen bietet …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curricular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701675" lvl="1" indent="-342900">
              <a:buFont typeface="Symbol" panose="05050102010706020507" pitchFamily="18" charset="2"/>
              <a:buChar char="-"/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einen </a:t>
            </a:r>
            <a:r>
              <a:rPr lang="de-DE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nahtlosen Übergang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von der Grundschule in die weiterführenden Schulen </a:t>
            </a:r>
          </a:p>
          <a:p>
            <a:pPr marL="701675" lvl="1" indent="-34290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aufgrund des durchgehenden </a:t>
            </a:r>
            <a:r>
              <a:rPr lang="de-DE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Spiralcurriculums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für das 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Lernen:</a:t>
            </a:r>
          </a:p>
          <a:p>
            <a:pPr marL="701675" lvl="1" indent="-342900">
              <a:buFont typeface="Symbol" panose="05050102010706020507" pitchFamily="18" charset="2"/>
              <a:buChar char="-"/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konsequente Trennung in </a:t>
            </a:r>
            <a:r>
              <a:rPr lang="de-DE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regelgeleitete Schreibungen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 </a:t>
            </a:r>
            <a:r>
              <a:rPr lang="de-DE" sz="2000" b="1" dirty="0">
                <a:solidFill>
                  <a:srgbClr val="FFAC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Merkschreibungen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01675" lvl="1" indent="-342900">
              <a:buFont typeface="Symbol" panose="05050102010706020507" pitchFamily="18" charset="2"/>
              <a:buChar char="-"/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Ausrichtung auf </a:t>
            </a:r>
            <a:r>
              <a:rPr lang="de-DE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Strategien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den Erwerb der rechtschriftlichen Inhalte</a:t>
            </a:r>
          </a:p>
          <a:p>
            <a:pPr marL="701675" lvl="1" indent="-342900"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Ausweis eines sorgfältig ausgewiesenen 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Wortschatzes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(837 Wörter)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für den Unterricht:</a:t>
            </a:r>
          </a:p>
          <a:p>
            <a:pPr marL="631825" indent="-273050">
              <a:buFont typeface="Symbol" panose="05050102010706020507" pitchFamily="18" charset="2"/>
              <a:buChar char="-"/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Konsequenzen aus verschiedenen Ansätzen: 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Wortansatz / Silbenansatz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</a:t>
            </a:r>
          </a:p>
          <a:p>
            <a:pPr marL="631825" indent="-273050">
              <a:buFont typeface="Symbol" panose="05050102010706020507" pitchFamily="18" charset="2"/>
              <a:buChar char="-"/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unterschiedlichen Lernvoraussetzungen (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regionaler Aussprachevarianten)</a:t>
            </a:r>
          </a:p>
          <a:p>
            <a:pPr marL="631825" indent="-27305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Hinweise zur Behandlung von 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Varianten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(z.B., S. 43)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C5C7261-1725-4A0E-AF84-C8BA15F2BEAB}"/>
              </a:ext>
            </a:extLst>
          </p:cNvPr>
          <p:cNvSpPr txBox="1"/>
          <p:nvPr/>
        </p:nvSpPr>
        <p:spPr>
          <a:xfrm>
            <a:off x="491358" y="5109054"/>
            <a:ext cx="10506842" cy="16312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dirty="0"/>
              <a:t>… ein Verständnis dafür, dass die deutsche Orthographie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b="1" dirty="0"/>
              <a:t>leserorientiert</a:t>
            </a:r>
            <a:r>
              <a:rPr lang="de-DE" sz="2000" dirty="0"/>
              <a:t> ist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/>
              <a:t>ein </a:t>
            </a:r>
            <a:r>
              <a:rPr lang="de-DE" sz="2000" b="1" dirty="0"/>
              <a:t>System</a:t>
            </a:r>
            <a:r>
              <a:rPr lang="de-DE" sz="2000" dirty="0"/>
              <a:t> bildet, das</a:t>
            </a:r>
          </a:p>
          <a:p>
            <a:pPr marL="742950" lvl="1" indent="-285750">
              <a:buFontTx/>
              <a:buChar char="-"/>
            </a:pPr>
            <a:r>
              <a:rPr lang="de-DE" sz="2000" b="1" dirty="0"/>
              <a:t>erklärbar</a:t>
            </a:r>
            <a:r>
              <a:rPr lang="de-DE" sz="2000" dirty="0"/>
              <a:t> ist, wozu</a:t>
            </a:r>
          </a:p>
          <a:p>
            <a:pPr marL="742950" lvl="1" indent="-285750">
              <a:buFontTx/>
              <a:buChar char="-"/>
            </a:pPr>
            <a:r>
              <a:rPr lang="de-DE" sz="2000" dirty="0"/>
              <a:t>die </a:t>
            </a:r>
            <a:r>
              <a:rPr lang="de-DE" sz="2000" b="1" dirty="0"/>
              <a:t>Perspektiven</a:t>
            </a:r>
            <a:r>
              <a:rPr lang="de-DE" sz="2000" dirty="0"/>
              <a:t> der Betrachtung (Wort/Silbe; Lautseite/Schriftseite) ausgewiesen werden.</a:t>
            </a:r>
          </a:p>
        </p:txBody>
      </p:sp>
    </p:spTree>
    <p:extLst>
      <p:ext uri="{BB962C8B-B14F-4D97-AF65-F5344CB8AC3E}">
        <p14:creationId xmlns:p14="http://schemas.microsoft.com/office/powerpoint/2010/main" val="266631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DD3C2F-E5C3-4716-970B-5B5587AC8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Desiderate, Literatur und andere Hilfen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586C505-829E-4D64-A922-01DB991A9C4D}"/>
              </a:ext>
            </a:extLst>
          </p:cNvPr>
          <p:cNvSpPr txBox="1"/>
          <p:nvPr/>
        </p:nvSpPr>
        <p:spPr>
          <a:xfrm>
            <a:off x="519914" y="771491"/>
            <a:ext cx="5460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Wortschatz für Lehrkräfte </a:t>
            </a:r>
            <a:r>
              <a:rPr lang="de-DE" sz="2000" dirty="0"/>
              <a:t>(3000-5000 Wörter)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8CEA31F-D41F-4CEF-9D1B-57FDB091E534}"/>
              </a:ext>
            </a:extLst>
          </p:cNvPr>
          <p:cNvSpPr txBox="1"/>
          <p:nvPr/>
        </p:nvSpPr>
        <p:spPr>
          <a:xfrm>
            <a:off x="515390" y="1289376"/>
            <a:ext cx="6293854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Diagnoseinstrumente</a:t>
            </a:r>
            <a:r>
              <a:rPr lang="de-DE" sz="2000" dirty="0"/>
              <a:t>, </a:t>
            </a:r>
          </a:p>
          <a:p>
            <a:r>
              <a:rPr lang="de-DE" sz="2000" dirty="0"/>
              <a:t>- informell</a:t>
            </a:r>
          </a:p>
          <a:p>
            <a:r>
              <a:rPr lang="de-DE" sz="2000" dirty="0"/>
              <a:t>- geeicht, die</a:t>
            </a:r>
          </a:p>
          <a:p>
            <a:pPr marL="542925" indent="-285750">
              <a:buFontTx/>
              <a:buChar char="-"/>
            </a:pPr>
            <a:r>
              <a:rPr lang="de-DE" sz="2000" dirty="0"/>
              <a:t>Wortansatz und</a:t>
            </a:r>
          </a:p>
          <a:p>
            <a:pPr marL="542925" indent="-285750">
              <a:buFontTx/>
              <a:buChar char="-"/>
            </a:pPr>
            <a:r>
              <a:rPr lang="de-DE" sz="2000" dirty="0"/>
              <a:t>Silbenansatz berücksichtigen</a:t>
            </a:r>
          </a:p>
          <a:p>
            <a:endParaRPr lang="de-DE" sz="900" b="1" dirty="0"/>
          </a:p>
          <a:p>
            <a:r>
              <a:rPr lang="de-DE" sz="2000" b="1" dirty="0"/>
              <a:t>Förderkonzepte</a:t>
            </a:r>
            <a:r>
              <a:rPr lang="de-DE" sz="2000" dirty="0"/>
              <a:t>, fußend auf den Diagnoseinstrumenten, </a:t>
            </a:r>
            <a:br>
              <a:rPr lang="de-DE" sz="2000" dirty="0"/>
            </a:br>
            <a:r>
              <a:rPr lang="de-DE" sz="2000" dirty="0"/>
              <a:t>zusammen mit </a:t>
            </a:r>
          </a:p>
          <a:p>
            <a:r>
              <a:rPr lang="de-DE" sz="2000" b="1" dirty="0"/>
              <a:t>Aufgabensammlungen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A1C125B-147D-4290-AF9D-7EB0D4C0A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60" y="106732"/>
            <a:ext cx="2028818" cy="2860634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4107E6E-C277-407C-963B-6CA44EE1297C}"/>
              </a:ext>
            </a:extLst>
          </p:cNvPr>
          <p:cNvSpPr/>
          <p:nvPr/>
        </p:nvSpPr>
        <p:spPr>
          <a:xfrm>
            <a:off x="6809244" y="2930028"/>
            <a:ext cx="6392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https://winter-verlag.de/de/detail/978-3-8253-7535-5/ </a:t>
            </a:r>
            <a:r>
              <a:rPr lang="de-DE" dirty="0" err="1"/>
              <a:t>Leidenfrost_ua_Rechtschreibwortschatz_PDF</a:t>
            </a:r>
            <a:r>
              <a:rPr lang="de-DE" dirty="0"/>
              <a:t>/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F62BF8-A3A4-443B-8F6F-DBFE45E37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1214" y="869478"/>
            <a:ext cx="2122425" cy="209788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85DD2BD-E4C2-4AB7-952D-54462AEE71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518" y="3929697"/>
            <a:ext cx="1850322" cy="2537137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0C262F16-8770-47F4-B488-67E0B2DEB43D}"/>
              </a:ext>
            </a:extLst>
          </p:cNvPr>
          <p:cNvSpPr/>
          <p:nvPr/>
        </p:nvSpPr>
        <p:spPr>
          <a:xfrm>
            <a:off x="2458331" y="6047718"/>
            <a:ext cx="5389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8"/>
            <a:r>
              <a:rPr lang="de-DE" dirty="0"/>
              <a:t>Jakob Ossner, </a:t>
            </a:r>
            <a:r>
              <a:rPr lang="de-DE" i="1" dirty="0"/>
              <a:t>Orthographie. System und Didaktik</a:t>
            </a:r>
            <a:r>
              <a:rPr lang="de-DE" dirty="0"/>
              <a:t>. </a:t>
            </a:r>
          </a:p>
          <a:p>
            <a:pPr indent="1588"/>
            <a:r>
              <a:rPr lang="de-DE" dirty="0"/>
              <a:t>Paderborn: Schöningh/</a:t>
            </a:r>
            <a:r>
              <a:rPr lang="de-DE" dirty="0" err="1"/>
              <a:t>utb</a:t>
            </a:r>
            <a:r>
              <a:rPr lang="de-DE" dirty="0"/>
              <a:t> 2010, 298 S., 19,99.- €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505DAE0-5923-4D66-873A-4FFE5710C044}"/>
              </a:ext>
            </a:extLst>
          </p:cNvPr>
          <p:cNvSpPr txBox="1"/>
          <p:nvPr/>
        </p:nvSpPr>
        <p:spPr>
          <a:xfrm>
            <a:off x="-10390" y="6097502"/>
            <a:ext cx="326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www.rechtschreibrat.com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9532017-EDD1-4536-A4C3-1CB4DF90F7BE}"/>
              </a:ext>
            </a:extLst>
          </p:cNvPr>
          <p:cNvSpPr txBox="1"/>
          <p:nvPr/>
        </p:nvSpPr>
        <p:spPr>
          <a:xfrm>
            <a:off x="4403721" y="3659161"/>
            <a:ext cx="747256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Beachten Sie auch:</a:t>
            </a:r>
          </a:p>
          <a:p>
            <a:r>
              <a:rPr lang="de-DE" dirty="0">
                <a:solidFill>
                  <a:schemeClr val="tx1">
                    <a:lumMod val="9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https://lehrerfortbildung-bw.de/lak_wb/service/material/rechtschreibrahmen</a:t>
            </a:r>
            <a:endParaRPr lang="de-DE" dirty="0">
              <a:solidFill>
                <a:schemeClr val="tx1">
                  <a:lumMod val="95000"/>
                </a:schemeClr>
              </a:solidFill>
            </a:endParaRPr>
          </a:p>
          <a:p>
            <a:endParaRPr lang="de-DE" dirty="0">
              <a:solidFill>
                <a:schemeClr val="tx1">
                  <a:lumMod val="95000"/>
                </a:schemeClr>
              </a:solidFill>
            </a:endParaRPr>
          </a:p>
          <a:p>
            <a:pPr marL="1079500"/>
            <a:r>
              <a:rPr lang="de-DE" sz="2000" b="1" dirty="0"/>
              <a:t>Benutzername: Rechtschreibrahmen</a:t>
            </a:r>
          </a:p>
          <a:p>
            <a:pPr marL="1079500"/>
            <a:r>
              <a:rPr lang="de-DE" sz="2000" b="1" dirty="0"/>
              <a:t>Passwort: KM2018WB 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A624A3F-12F2-42D9-96ED-8094FA1E95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6797" y="4333676"/>
            <a:ext cx="2190531" cy="213599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E6A0B10-D1F1-4A03-B251-8BADA026B4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5784" y="3929697"/>
            <a:ext cx="1510824" cy="206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514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D1D5586-4B4B-46F7-827E-0871B1F7311D}"/>
              </a:ext>
            </a:extLst>
          </p:cNvPr>
          <p:cNvSpPr txBox="1"/>
          <p:nvPr/>
        </p:nvSpPr>
        <p:spPr>
          <a:xfrm>
            <a:off x="6585882" y="4267832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…und </a:t>
            </a:r>
            <a:r>
              <a:rPr lang="en-US" sz="4400" b="1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danke</a:t>
            </a:r>
            <a:r>
              <a:rPr lang="en-US" sz="44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für </a:t>
            </a:r>
            <a:r>
              <a:rPr lang="en-US" sz="4400" b="1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Ihre</a:t>
            </a:r>
            <a:r>
              <a:rPr lang="en-US" sz="44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Geduld!</a:t>
            </a:r>
          </a:p>
        </p:txBody>
      </p:sp>
      <p:sp>
        <p:nvSpPr>
          <p:cNvPr id="31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95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65D8D24-14E0-4BAE-81D6-64F06DF7C7EF}"/>
              </a:ext>
            </a:extLst>
          </p:cNvPr>
          <p:cNvSpPr txBox="1"/>
          <p:nvPr/>
        </p:nvSpPr>
        <p:spPr>
          <a:xfrm>
            <a:off x="916486" y="5441517"/>
            <a:ext cx="8839537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tabLst>
                <a:tab pos="1252538" algn="l"/>
                <a:tab pos="5029200" algn="l"/>
              </a:tabLst>
            </a:pPr>
            <a:r>
              <a:rPr lang="de-DE" dirty="0"/>
              <a:t>Die alphabetische Basis als Fundament: Phonemen werden Grapheme zugeordnet.</a:t>
            </a:r>
          </a:p>
          <a:p>
            <a:pPr algn="ctr">
              <a:tabLst>
                <a:tab pos="1252538" algn="l"/>
                <a:tab pos="5029200" algn="l"/>
              </a:tabLst>
            </a:pPr>
            <a:endParaRPr lang="de-DE" dirty="0"/>
          </a:p>
          <a:p>
            <a:pPr algn="ctr">
              <a:tabLst>
                <a:tab pos="1252538" algn="l"/>
                <a:tab pos="5029200" algn="l"/>
              </a:tabLst>
            </a:pPr>
            <a:endParaRPr lang="de-DE" dirty="0"/>
          </a:p>
          <a:p>
            <a:pPr>
              <a:tabLst>
                <a:tab pos="1252538" algn="l"/>
                <a:tab pos="5029200" algn="l"/>
              </a:tabLst>
            </a:pPr>
            <a:r>
              <a:rPr lang="de-DE" dirty="0"/>
              <a:t>	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FF2182B-A776-4E11-B589-B4F856430676}"/>
              </a:ext>
            </a:extLst>
          </p:cNvPr>
          <p:cNvSpPr txBox="1"/>
          <p:nvPr/>
        </p:nvSpPr>
        <p:spPr>
          <a:xfrm>
            <a:off x="916488" y="4788763"/>
            <a:ext cx="8390350" cy="646331"/>
          </a:xfrm>
          <a:prstGeom prst="rect">
            <a:avLst/>
          </a:prstGeom>
          <a:solidFill>
            <a:srgbClr val="71A61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Konstantschreibung: </a:t>
            </a:r>
            <a:r>
              <a:rPr lang="de-DE" dirty="0"/>
              <a:t>Formen von Wörtern werden im Schriftbild konstant gehalten:</a:t>
            </a:r>
            <a:br>
              <a:rPr lang="de-DE" dirty="0"/>
            </a:br>
            <a:r>
              <a:rPr lang="de-DE" i="1" dirty="0"/>
              <a:t>W</a:t>
            </a:r>
            <a:r>
              <a:rPr lang="de-DE" b="1" i="1" u="sng" dirty="0"/>
              <a:t>a</a:t>
            </a:r>
            <a:r>
              <a:rPr lang="de-DE" i="1" dirty="0"/>
              <a:t>l</a:t>
            </a:r>
            <a:r>
              <a:rPr lang="de-DE" b="1" i="1" u="sng" dirty="0"/>
              <a:t>d</a:t>
            </a:r>
            <a:r>
              <a:rPr lang="de-DE" i="1" dirty="0"/>
              <a:t>        W</a:t>
            </a:r>
            <a:r>
              <a:rPr lang="de-DE" b="1" i="1" u="sng" dirty="0"/>
              <a:t>ä</a:t>
            </a:r>
            <a:r>
              <a:rPr lang="de-DE" i="1" dirty="0"/>
              <a:t>l</a:t>
            </a:r>
            <a:r>
              <a:rPr lang="de-DE" b="1" i="1" u="sng" dirty="0"/>
              <a:t>d</a:t>
            </a:r>
            <a:r>
              <a:rPr lang="de-DE" i="1" dirty="0"/>
              <a:t>er; se</a:t>
            </a:r>
            <a:r>
              <a:rPr lang="de-DE" b="1" i="1" u="sng" dirty="0"/>
              <a:t>h</a:t>
            </a:r>
            <a:r>
              <a:rPr lang="de-DE" i="1" dirty="0"/>
              <a:t>en </a:t>
            </a:r>
            <a:r>
              <a:rPr lang="de-DE" dirty="0">
                <a:sym typeface="Symbol" panose="05050102010706020507" pitchFamily="18" charset="2"/>
              </a:rPr>
              <a:t></a:t>
            </a:r>
            <a:r>
              <a:rPr lang="de-DE" i="1" dirty="0"/>
              <a:t> sie</a:t>
            </a:r>
            <a:r>
              <a:rPr lang="de-DE" b="1" i="1" u="sng" dirty="0"/>
              <a:t>h</a:t>
            </a:r>
            <a:r>
              <a:rPr lang="de-DE" i="1" dirty="0"/>
              <a:t>st; Gebur</a:t>
            </a:r>
            <a:r>
              <a:rPr lang="de-DE" b="1" i="1" u="sng" dirty="0"/>
              <a:t>t</a:t>
            </a:r>
            <a:r>
              <a:rPr lang="de-DE" b="1" i="1" dirty="0"/>
              <a:t>s</a:t>
            </a:r>
            <a:r>
              <a:rPr lang="de-DE" i="1" dirty="0"/>
              <a:t>ta</a:t>
            </a:r>
            <a:r>
              <a:rPr lang="de-DE" b="1" i="1" dirty="0"/>
              <a:t>g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09B632D-7E95-491B-AF7D-1D6464AF6E04}"/>
              </a:ext>
            </a:extLst>
          </p:cNvPr>
          <p:cNvSpPr txBox="1"/>
          <p:nvPr/>
        </p:nvSpPr>
        <p:spPr>
          <a:xfrm>
            <a:off x="916488" y="3856967"/>
            <a:ext cx="839035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Die wichtigsten Wörter für das schnelle Lesen eines Textes, Nomen und nominalisierte Ausdrücke, werden großgeschrieben:</a:t>
            </a:r>
          </a:p>
          <a:p>
            <a:pPr algn="ctr"/>
            <a:r>
              <a:rPr lang="de-DE" i="1" dirty="0"/>
              <a:t>Das </a:t>
            </a:r>
            <a:r>
              <a:rPr lang="de-DE" b="1" i="1" dirty="0"/>
              <a:t>Ministerium</a:t>
            </a:r>
            <a:r>
              <a:rPr lang="de-DE" i="1" dirty="0"/>
              <a:t> </a:t>
            </a:r>
            <a:r>
              <a:rPr lang="de-DE" i="1" u="sng" dirty="0"/>
              <a:t>erlässt</a:t>
            </a:r>
            <a:r>
              <a:rPr lang="de-DE" i="1" dirty="0"/>
              <a:t> nun bald auch einen </a:t>
            </a:r>
            <a:r>
              <a:rPr lang="de-DE" b="1" i="1" dirty="0"/>
              <a:t>Grammatikrahmen</a:t>
            </a:r>
            <a:r>
              <a:rPr lang="de-DE" i="1" dirty="0"/>
              <a:t>.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32D8EBE-F43D-4D46-9DD1-63506F440168}"/>
              </a:ext>
            </a:extLst>
          </p:cNvPr>
          <p:cNvSpPr txBox="1"/>
          <p:nvPr/>
        </p:nvSpPr>
        <p:spPr>
          <a:xfrm>
            <a:off x="913398" y="2923305"/>
            <a:ext cx="8390349" cy="923330"/>
          </a:xfrm>
          <a:prstGeom prst="rect">
            <a:avLst/>
          </a:prstGeom>
          <a:solidFill>
            <a:srgbClr val="9DE29A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/>
              <a:t>Was als ein Wort auszumachen ist, wird als ein Wort geschrieben: </a:t>
            </a:r>
            <a:br>
              <a:rPr lang="de-DE" dirty="0"/>
            </a:br>
            <a:r>
              <a:rPr lang="de-DE" b="1" i="1" dirty="0"/>
              <a:t>das</a:t>
            </a:r>
            <a:r>
              <a:rPr lang="de-DE" i="1" dirty="0"/>
              <a:t> Haus + </a:t>
            </a:r>
            <a:r>
              <a:rPr lang="de-DE" b="1" i="1" dirty="0"/>
              <a:t>die</a:t>
            </a:r>
            <a:r>
              <a:rPr lang="de-DE" i="1" dirty="0"/>
              <a:t> Tür </a:t>
            </a:r>
            <a:r>
              <a:rPr lang="de-DE" i="1" dirty="0">
                <a:sym typeface="Wingdings" panose="05000000000000000000" pitchFamily="2" charset="2"/>
              </a:rPr>
              <a:t> </a:t>
            </a:r>
            <a:r>
              <a:rPr lang="de-DE" b="1" i="1" dirty="0">
                <a:sym typeface="Wingdings" panose="05000000000000000000" pitchFamily="2" charset="2"/>
              </a:rPr>
              <a:t>die</a:t>
            </a:r>
            <a:r>
              <a:rPr lang="de-DE" i="1" dirty="0">
                <a:sym typeface="Wingdings" panose="05000000000000000000" pitchFamily="2" charset="2"/>
              </a:rPr>
              <a:t> Haustür</a:t>
            </a:r>
            <a:endParaRPr lang="de-DE" i="1" dirty="0"/>
          </a:p>
          <a:p>
            <a:pPr algn="ctr"/>
            <a:r>
              <a:rPr lang="de-DE" i="1" dirty="0"/>
              <a:t>zus</a:t>
            </a:r>
            <a:r>
              <a:rPr lang="de-DE" b="1" i="1" u="sng" dirty="0"/>
              <a:t>a</a:t>
            </a:r>
            <a:r>
              <a:rPr lang="de-DE" i="1" dirty="0"/>
              <a:t>mmenführen – zus</a:t>
            </a:r>
            <a:r>
              <a:rPr lang="de-DE" b="1" i="1" u="sng" dirty="0"/>
              <a:t>a</a:t>
            </a:r>
            <a:r>
              <a:rPr lang="de-DE" i="1" dirty="0"/>
              <a:t>mmen f</a:t>
            </a:r>
            <a:r>
              <a:rPr lang="de-DE" b="1" i="1" u="sng" dirty="0"/>
              <a:t>ü</a:t>
            </a:r>
            <a:r>
              <a:rPr lang="de-DE" i="1" dirty="0"/>
              <a:t>hren</a:t>
            </a:r>
            <a:endParaRPr lang="de-DE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34382AF0-08F8-40A4-B12B-06DB135C76EC}"/>
              </a:ext>
            </a:extLst>
          </p:cNvPr>
          <p:cNvCxnSpPr>
            <a:cxnSpLocks/>
          </p:cNvCxnSpPr>
          <p:nvPr/>
        </p:nvCxnSpPr>
        <p:spPr>
          <a:xfrm flipV="1">
            <a:off x="152160" y="890755"/>
            <a:ext cx="1548000" cy="1438095"/>
          </a:xfrm>
          <a:prstGeom prst="line">
            <a:avLst/>
          </a:prstGeom>
          <a:ln w="1524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98F8E219-B8EA-4EA6-A42E-BF33E5587AA4}"/>
              </a:ext>
            </a:extLst>
          </p:cNvPr>
          <p:cNvCxnSpPr/>
          <p:nvPr/>
        </p:nvCxnSpPr>
        <p:spPr>
          <a:xfrm>
            <a:off x="1655930" y="911921"/>
            <a:ext cx="6984000" cy="0"/>
          </a:xfrm>
          <a:prstGeom prst="line">
            <a:avLst/>
          </a:prstGeom>
          <a:ln w="1524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442C4958-5EA2-4142-B4F9-3A62CF161306}"/>
              </a:ext>
            </a:extLst>
          </p:cNvPr>
          <p:cNvSpPr txBox="1"/>
          <p:nvPr/>
        </p:nvSpPr>
        <p:spPr>
          <a:xfrm>
            <a:off x="1689208" y="1000442"/>
            <a:ext cx="6858000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/>
              <a:t>Ein Text wird optimiert: </a:t>
            </a:r>
            <a:br>
              <a:rPr lang="de-DE" dirty="0"/>
            </a:br>
            <a:r>
              <a:rPr lang="de-DE" dirty="0"/>
              <a:t>Die </a:t>
            </a:r>
            <a:r>
              <a:rPr lang="de-DE" i="1" dirty="0"/>
              <a:t>Wort-tren-nung</a:t>
            </a:r>
            <a:r>
              <a:rPr lang="de-DE" dirty="0"/>
              <a:t> am Zeilenende</a:t>
            </a:r>
          </a:p>
        </p:txBody>
      </p: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CB3D4CAD-A338-4761-BE19-44519D422147}"/>
              </a:ext>
            </a:extLst>
          </p:cNvPr>
          <p:cNvCxnSpPr/>
          <p:nvPr/>
        </p:nvCxnSpPr>
        <p:spPr>
          <a:xfrm>
            <a:off x="3566256" y="5268781"/>
            <a:ext cx="27093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D62A341A-4D49-4C2F-B283-278B68C03B79}"/>
              </a:ext>
            </a:extLst>
          </p:cNvPr>
          <p:cNvCxnSpPr>
            <a:cxnSpLocks/>
          </p:cNvCxnSpPr>
          <p:nvPr/>
        </p:nvCxnSpPr>
        <p:spPr>
          <a:xfrm flipH="1">
            <a:off x="9379028" y="2889261"/>
            <a:ext cx="3" cy="2539556"/>
          </a:xfrm>
          <a:prstGeom prst="line">
            <a:avLst/>
          </a:prstGeom>
          <a:ln w="152400">
            <a:solidFill>
              <a:srgbClr val="71A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feld 54">
            <a:extLst>
              <a:ext uri="{FF2B5EF4-FFF2-40B4-BE49-F238E27FC236}">
                <a16:creationId xmlns:a16="http://schemas.microsoft.com/office/drawing/2014/main" id="{236552B6-27D3-4970-9352-AFD8E6172569}"/>
              </a:ext>
            </a:extLst>
          </p:cNvPr>
          <p:cNvSpPr txBox="1"/>
          <p:nvPr/>
        </p:nvSpPr>
        <p:spPr>
          <a:xfrm>
            <a:off x="1689208" y="181652"/>
            <a:ext cx="6944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latin typeface="+mj-lt"/>
              </a:rPr>
              <a:t>Das Haus der Orthographie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DD0BD905-D0DB-4454-B074-845853BFFC24}"/>
              </a:ext>
            </a:extLst>
          </p:cNvPr>
          <p:cNvSpPr txBox="1"/>
          <p:nvPr/>
        </p:nvSpPr>
        <p:spPr>
          <a:xfrm>
            <a:off x="637318" y="2910427"/>
            <a:ext cx="276999" cy="3737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270" wrap="square" lIns="0" tIns="0" rIns="0" bIns="0" rtlCol="0">
            <a:spAutoFit/>
          </a:bodyPr>
          <a:lstStyle/>
          <a:p>
            <a:pPr algn="ctr"/>
            <a:r>
              <a:rPr lang="de-DE" dirty="0"/>
              <a:t>Alphabetisches Prinzip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A554FBD4-27F5-437C-807F-EC1EF36CBE6F}"/>
              </a:ext>
            </a:extLst>
          </p:cNvPr>
          <p:cNvSpPr txBox="1"/>
          <p:nvPr/>
        </p:nvSpPr>
        <p:spPr>
          <a:xfrm>
            <a:off x="913398" y="1714749"/>
            <a:ext cx="8552925" cy="1200329"/>
          </a:xfrm>
          <a:prstGeom prst="rect">
            <a:avLst/>
          </a:prstGeom>
          <a:solidFill>
            <a:srgbClr val="C0E6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Ein Text wird gegliedert in Sätze, Sätze in Teile:</a:t>
            </a:r>
          </a:p>
          <a:p>
            <a:pPr algn="ctr"/>
            <a:r>
              <a:rPr lang="de-DE" i="1" dirty="0"/>
              <a:t>Meine Tante</a:t>
            </a:r>
            <a:r>
              <a:rPr lang="de-DE" b="1" i="1" dirty="0"/>
              <a:t>,</a:t>
            </a:r>
            <a:r>
              <a:rPr lang="de-DE" i="1" dirty="0"/>
              <a:t> meine Oma und ich fuhren</a:t>
            </a:r>
            <a:r>
              <a:rPr lang="de-DE" b="1" i="1" dirty="0"/>
              <a:t>,</a:t>
            </a:r>
            <a:r>
              <a:rPr lang="de-DE" i="1" dirty="0"/>
              <a:t> </a:t>
            </a:r>
            <a:br>
              <a:rPr lang="de-DE" i="1" dirty="0"/>
            </a:br>
            <a:r>
              <a:rPr lang="de-DE" i="1" dirty="0"/>
              <a:t>nachdem wir uns lange Zeit nicht gesehen hatten</a:t>
            </a:r>
            <a:r>
              <a:rPr lang="de-DE" b="1" i="1" dirty="0"/>
              <a:t>,</a:t>
            </a:r>
            <a:r>
              <a:rPr lang="de-DE" i="1" dirty="0"/>
              <a:t> an den Bodensee.</a:t>
            </a:r>
          </a:p>
          <a:p>
            <a:pPr algn="ctr"/>
            <a:r>
              <a:rPr lang="de-DE" i="1" dirty="0"/>
              <a:t>Er glaubte an alles gedacht zu haben.</a:t>
            </a:r>
            <a:endParaRPr lang="de-DE" dirty="0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DBFED894-3825-44C6-AACE-BA32173C9B8E}"/>
              </a:ext>
            </a:extLst>
          </p:cNvPr>
          <p:cNvCxnSpPr>
            <a:cxnSpLocks/>
          </p:cNvCxnSpPr>
          <p:nvPr/>
        </p:nvCxnSpPr>
        <p:spPr>
          <a:xfrm>
            <a:off x="8581082" y="899221"/>
            <a:ext cx="1548000" cy="1465580"/>
          </a:xfrm>
          <a:prstGeom prst="line">
            <a:avLst/>
          </a:prstGeom>
          <a:ln w="1524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5" name="Textfeld 64">
            <a:extLst>
              <a:ext uri="{FF2B5EF4-FFF2-40B4-BE49-F238E27FC236}">
                <a16:creationId xmlns:a16="http://schemas.microsoft.com/office/drawing/2014/main" id="{F4D9F579-BE15-4531-AD57-D48CFB652853}"/>
              </a:ext>
            </a:extLst>
          </p:cNvPr>
          <p:cNvSpPr txBox="1"/>
          <p:nvPr/>
        </p:nvSpPr>
        <p:spPr>
          <a:xfrm>
            <a:off x="9466329" y="903455"/>
            <a:ext cx="276999" cy="4538179"/>
          </a:xfrm>
          <a:prstGeom prst="rect">
            <a:avLst/>
          </a:prstGeom>
          <a:solidFill>
            <a:srgbClr val="92D050"/>
          </a:solidFill>
        </p:spPr>
        <p:txBody>
          <a:bodyPr vert="vert270" wrap="square" lIns="0" tIns="0" rIns="0" bIns="0" rtlCol="0">
            <a:spAutoFit/>
          </a:bodyPr>
          <a:lstStyle/>
          <a:p>
            <a:pPr algn="ctr"/>
            <a:r>
              <a:rPr lang="de-DE" dirty="0"/>
              <a:t>Leserprinzip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F4D93E99-39D4-4E80-B325-523D4C5BB20C}"/>
              </a:ext>
            </a:extLst>
          </p:cNvPr>
          <p:cNvSpPr txBox="1"/>
          <p:nvPr/>
        </p:nvSpPr>
        <p:spPr>
          <a:xfrm>
            <a:off x="4305300" y="2565152"/>
            <a:ext cx="190500" cy="367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62" name="Rechteck: obere Ecken abgeschnitten 61">
            <a:extLst>
              <a:ext uri="{FF2B5EF4-FFF2-40B4-BE49-F238E27FC236}">
                <a16:creationId xmlns:a16="http://schemas.microsoft.com/office/drawing/2014/main" id="{A84B497A-E911-4AAB-8F74-0C096F601939}"/>
              </a:ext>
            </a:extLst>
          </p:cNvPr>
          <p:cNvSpPr/>
          <p:nvPr/>
        </p:nvSpPr>
        <p:spPr>
          <a:xfrm>
            <a:off x="9908752" y="1705865"/>
            <a:ext cx="2145665" cy="4952914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</a:rPr>
              <a:t>WTZ: </a:t>
            </a:r>
            <a:r>
              <a:rPr lang="de-DE" i="1" dirty="0">
                <a:solidFill>
                  <a:schemeClr val="tx1"/>
                </a:solidFill>
              </a:rPr>
              <a:t>Zu-cker</a:t>
            </a:r>
          </a:p>
          <a:p>
            <a:endParaRPr lang="de-DE" sz="600" dirty="0">
              <a:solidFill>
                <a:schemeClr val="tx1"/>
              </a:solidFill>
            </a:endParaRPr>
          </a:p>
          <a:p>
            <a:r>
              <a:rPr lang="de-DE" i="1" dirty="0">
                <a:solidFill>
                  <a:schemeClr val="tx1"/>
                </a:solidFill>
              </a:rPr>
              <a:t>ein bisschen, ein paar</a:t>
            </a:r>
            <a:endParaRPr lang="de-DE" dirty="0">
              <a:solidFill>
                <a:schemeClr val="tx1"/>
              </a:solidFill>
            </a:endParaRPr>
          </a:p>
          <a:p>
            <a:endParaRPr lang="de-DE" sz="600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Wörter wie </a:t>
            </a:r>
            <a:r>
              <a:rPr lang="de-DE" i="1" dirty="0">
                <a:solidFill>
                  <a:schemeClr val="tx1"/>
                </a:solidFill>
              </a:rPr>
              <a:t>Stadt, Eltern</a:t>
            </a:r>
            <a:r>
              <a:rPr lang="de-DE" dirty="0">
                <a:solidFill>
                  <a:schemeClr val="tx1"/>
                </a:solidFill>
              </a:rPr>
              <a:t>, </a:t>
            </a:r>
            <a:r>
              <a:rPr lang="de-DE" i="1" dirty="0">
                <a:solidFill>
                  <a:schemeClr val="tx1"/>
                </a:solidFill>
              </a:rPr>
              <a:t>Geländer… </a:t>
            </a:r>
            <a:r>
              <a:rPr lang="de-DE" dirty="0">
                <a:solidFill>
                  <a:schemeClr val="tx1"/>
                </a:solidFill>
              </a:rPr>
              <a:t>Fremdwörter Eigennamen </a:t>
            </a:r>
          </a:p>
          <a:p>
            <a:endParaRPr lang="de-DE" sz="600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Sehr häufige Funktionswörter: </a:t>
            </a:r>
            <a:r>
              <a:rPr lang="de-DE" i="1" dirty="0">
                <a:solidFill>
                  <a:schemeClr val="tx1"/>
                </a:solidFill>
              </a:rPr>
              <a:t>wir, mir, ihr, ihn, und…</a:t>
            </a:r>
          </a:p>
          <a:p>
            <a:endParaRPr lang="de-DE" sz="600" dirty="0">
              <a:solidFill>
                <a:schemeClr val="tx1"/>
              </a:solidFill>
            </a:endParaRPr>
          </a:p>
          <a:p>
            <a:pPr>
              <a:spcAft>
                <a:spcPts val="800"/>
              </a:spcAft>
            </a:pPr>
            <a:r>
              <a:rPr lang="de-DE" dirty="0">
                <a:solidFill>
                  <a:schemeClr val="tx1"/>
                </a:solidFill>
              </a:rPr>
              <a:t>Wörter mit stummem &lt;h&gt;, &lt;v&gt;, &lt;aa&gt;, &lt;ee&gt;, &lt;oo&gt;, &lt;ai&gt;, &lt;x&gt;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C680938E-A823-4DEE-8D9D-5117C155CF72}"/>
              </a:ext>
            </a:extLst>
          </p:cNvPr>
          <p:cNvGrpSpPr/>
          <p:nvPr/>
        </p:nvGrpSpPr>
        <p:grpSpPr>
          <a:xfrm>
            <a:off x="1062302" y="5724552"/>
            <a:ext cx="2243468" cy="923330"/>
            <a:chOff x="-88904" y="5721271"/>
            <a:chExt cx="2243468" cy="923330"/>
          </a:xfrm>
        </p:grpSpPr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0D0A1056-632B-4F3B-BA17-815C1B4C425D}"/>
                </a:ext>
              </a:extLst>
            </p:cNvPr>
            <p:cNvGrpSpPr/>
            <p:nvPr/>
          </p:nvGrpSpPr>
          <p:grpSpPr>
            <a:xfrm>
              <a:off x="944274" y="5921499"/>
              <a:ext cx="270933" cy="610222"/>
              <a:chOff x="6233532" y="6110868"/>
              <a:chExt cx="356839" cy="583197"/>
            </a:xfrm>
          </p:grpSpPr>
          <p:cxnSp>
            <p:nvCxnSpPr>
              <p:cNvPr id="27" name="Gerade Verbindung mit Pfeil 26">
                <a:extLst>
                  <a:ext uri="{FF2B5EF4-FFF2-40B4-BE49-F238E27FC236}">
                    <a16:creationId xmlns:a16="http://schemas.microsoft.com/office/drawing/2014/main" id="{1A3E24FC-AB24-4825-9849-3A05C7BC49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33532" y="6110868"/>
                <a:ext cx="356839" cy="1895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mit Pfeil 27">
                <a:extLst>
                  <a:ext uri="{FF2B5EF4-FFF2-40B4-BE49-F238E27FC236}">
                    <a16:creationId xmlns:a16="http://schemas.microsoft.com/office/drawing/2014/main" id="{0B0B1469-964A-4990-9359-5A7C1CE37F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78137" y="6423102"/>
                <a:ext cx="312234" cy="27096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DC856AB4-2F11-4944-91F0-9880FEB57858}"/>
                </a:ext>
              </a:extLst>
            </p:cNvPr>
            <p:cNvSpPr txBox="1"/>
            <p:nvPr/>
          </p:nvSpPr>
          <p:spPr>
            <a:xfrm>
              <a:off x="-88904" y="5721271"/>
              <a:ext cx="22434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    /my:də/     </a:t>
              </a:r>
              <a:r>
                <a:rPr lang="de-DE" dirty="0">
                  <a:sym typeface="Wingdings" panose="05000000000000000000" pitchFamily="2" charset="2"/>
                </a:rPr>
                <a:t> </a:t>
              </a:r>
              <a:r>
                <a:rPr lang="de-DE" dirty="0"/>
                <a:t>     </a:t>
              </a:r>
              <a:endParaRPr lang="de-DE" dirty="0">
                <a:sym typeface="Wingdings" panose="05000000000000000000" pitchFamily="2" charset="2"/>
              </a:endParaRPr>
            </a:p>
            <a:p>
              <a:r>
                <a:rPr lang="de-DE" dirty="0">
                  <a:sym typeface="Wingdings" panose="05000000000000000000" pitchFamily="2" charset="2"/>
                </a:rPr>
                <a:t>                        &lt;müde&gt;</a:t>
              </a:r>
            </a:p>
            <a:p>
              <a:r>
                <a:rPr lang="de-DE" dirty="0">
                  <a:sym typeface="Wingdings" panose="05000000000000000000" pitchFamily="2" charset="2"/>
                </a:rPr>
                <a:t>/my: | d</a:t>
              </a:r>
              <a:r>
                <a:rPr lang="de-DE" dirty="0"/>
                <a:t>ə/</a:t>
              </a: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00DAEEF-7E35-4EFE-B490-290E667BCC09}"/>
              </a:ext>
            </a:extLst>
          </p:cNvPr>
          <p:cNvGrpSpPr/>
          <p:nvPr/>
        </p:nvGrpSpPr>
        <p:grpSpPr>
          <a:xfrm>
            <a:off x="3701723" y="5724552"/>
            <a:ext cx="2562446" cy="923330"/>
            <a:chOff x="3425752" y="5793976"/>
            <a:chExt cx="2562446" cy="923330"/>
          </a:xfrm>
        </p:grpSpPr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7F6906D5-5147-4D80-95AA-D28D21191CD0}"/>
                </a:ext>
              </a:extLst>
            </p:cNvPr>
            <p:cNvSpPr txBox="1"/>
            <p:nvPr/>
          </p:nvSpPr>
          <p:spPr>
            <a:xfrm>
              <a:off x="3425752" y="5793976"/>
              <a:ext cx="25624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    /'rɛ̣nən/</a:t>
              </a:r>
            </a:p>
            <a:p>
              <a:r>
                <a:rPr lang="de-DE" dirty="0"/>
                <a:t>                          &lt;rennen&gt;</a:t>
              </a:r>
            </a:p>
            <a:p>
              <a:r>
                <a:rPr lang="de-DE" dirty="0"/>
                <a:t>/rɛn | nən/</a:t>
              </a:r>
            </a:p>
          </p:txBody>
        </p: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C636FD69-13C8-4E3D-8D4D-B5AE110B90D4}"/>
                </a:ext>
              </a:extLst>
            </p:cNvPr>
            <p:cNvGrpSpPr/>
            <p:nvPr/>
          </p:nvGrpSpPr>
          <p:grpSpPr>
            <a:xfrm>
              <a:off x="4534238" y="5960096"/>
              <a:ext cx="270933" cy="658108"/>
              <a:chOff x="6233532" y="6110868"/>
              <a:chExt cx="356839" cy="583197"/>
            </a:xfrm>
          </p:grpSpPr>
          <p:cxnSp>
            <p:nvCxnSpPr>
              <p:cNvPr id="32" name="Gerade Verbindung mit Pfeil 31">
                <a:extLst>
                  <a:ext uri="{FF2B5EF4-FFF2-40B4-BE49-F238E27FC236}">
                    <a16:creationId xmlns:a16="http://schemas.microsoft.com/office/drawing/2014/main" id="{3BEB9047-7CB7-4A08-A974-EE4AF1709B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33532" y="6110868"/>
                <a:ext cx="356839" cy="1895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mit Pfeil 35">
                <a:extLst>
                  <a:ext uri="{FF2B5EF4-FFF2-40B4-BE49-F238E27FC236}">
                    <a16:creationId xmlns:a16="http://schemas.microsoft.com/office/drawing/2014/main" id="{681584E4-FF91-408E-8369-918B452CAB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78137" y="6423102"/>
                <a:ext cx="312234" cy="27096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EAB20AE-0C50-4F03-8AA9-8928D1695BE3}"/>
              </a:ext>
            </a:extLst>
          </p:cNvPr>
          <p:cNvGrpSpPr/>
          <p:nvPr/>
        </p:nvGrpSpPr>
        <p:grpSpPr>
          <a:xfrm>
            <a:off x="6660122" y="5724552"/>
            <a:ext cx="3095901" cy="923330"/>
            <a:chOff x="6660122" y="5857558"/>
            <a:chExt cx="3095901" cy="923330"/>
          </a:xfrm>
        </p:grpSpPr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CCB4E5E5-F77D-4D8A-856C-61019B11F797}"/>
                </a:ext>
              </a:extLst>
            </p:cNvPr>
            <p:cNvSpPr/>
            <p:nvPr/>
          </p:nvSpPr>
          <p:spPr>
            <a:xfrm>
              <a:off x="6660122" y="5857558"/>
              <a:ext cx="309590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dirty="0"/>
                <a:t>/'le:</a:t>
              </a:r>
              <a:r>
                <a:rPr lang="de-DE" dirty="0">
                  <a:solidFill>
                    <a:srgbClr val="FF0000"/>
                  </a:solidFill>
                </a:rPr>
                <a:t>z</a:t>
              </a:r>
              <a:r>
                <a:rPr lang="de-DE" dirty="0"/>
                <a:t>n/ </a:t>
              </a:r>
              <a:r>
                <a:rPr lang="de-DE" dirty="0">
                  <a:sym typeface="Wingdings" panose="05000000000000000000" pitchFamily="2" charset="2"/>
                </a:rPr>
                <a:t>/</a:t>
              </a:r>
              <a:r>
                <a:rPr lang="de-DE" dirty="0"/>
                <a:t>'</a:t>
              </a:r>
              <a:r>
                <a:rPr lang="de-DE" dirty="0">
                  <a:sym typeface="Wingdings" panose="05000000000000000000" pitchFamily="2" charset="2"/>
                </a:rPr>
                <a:t>l</a:t>
              </a:r>
              <a:r>
                <a:rPr lang="de-DE" dirty="0"/>
                <a:t>e:</a:t>
              </a:r>
              <a:r>
                <a:rPr lang="de-DE" dirty="0">
                  <a:solidFill>
                    <a:srgbClr val="FF0000"/>
                  </a:solidFill>
                </a:rPr>
                <a:t>z</a:t>
              </a:r>
              <a:r>
                <a:rPr lang="de-DE" dirty="0"/>
                <a:t>ən/</a:t>
              </a:r>
              <a:r>
                <a:rPr lang="de-DE" dirty="0">
                  <a:sym typeface="Wingdings" panose="05000000000000000000" pitchFamily="2" charset="2"/>
                </a:rPr>
                <a:t>                                                          </a:t>
              </a:r>
              <a:br>
                <a:rPr lang="de-DE" dirty="0">
                  <a:sym typeface="Wingdings" panose="05000000000000000000" pitchFamily="2" charset="2"/>
                </a:rPr>
              </a:br>
              <a:r>
                <a:rPr lang="de-DE" dirty="0">
                  <a:sym typeface="Wingdings" panose="05000000000000000000" pitchFamily="2" charset="2"/>
                </a:rPr>
                <a:t>                                     &lt;lesen&gt;</a:t>
              </a:r>
            </a:p>
            <a:p>
              <a:pPr>
                <a:tabLst>
                  <a:tab pos="4848225" algn="l"/>
                </a:tabLst>
              </a:pPr>
              <a:r>
                <a:rPr lang="de-DE" dirty="0"/>
                <a:t>        /le: | </a:t>
              </a:r>
              <a:r>
                <a:rPr lang="de-DE" dirty="0">
                  <a:solidFill>
                    <a:srgbClr val="FF0000"/>
                  </a:solidFill>
                </a:rPr>
                <a:t>z</a:t>
              </a:r>
              <a:r>
                <a:rPr lang="de-DE" dirty="0"/>
                <a:t>ən/</a:t>
              </a:r>
            </a:p>
          </p:txBody>
        </p:sp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FA645CF4-CC24-4926-BC2F-672583AE1FB3}"/>
                </a:ext>
              </a:extLst>
            </p:cNvPr>
            <p:cNvGrpSpPr/>
            <p:nvPr/>
          </p:nvGrpSpPr>
          <p:grpSpPr>
            <a:xfrm>
              <a:off x="8305802" y="6022126"/>
              <a:ext cx="452651" cy="597457"/>
              <a:chOff x="6007912" y="6110868"/>
              <a:chExt cx="582459" cy="511356"/>
            </a:xfrm>
          </p:grpSpPr>
          <p:cxnSp>
            <p:nvCxnSpPr>
              <p:cNvPr id="43" name="Gerade Verbindung mit Pfeil 42">
                <a:extLst>
                  <a:ext uri="{FF2B5EF4-FFF2-40B4-BE49-F238E27FC236}">
                    <a16:creationId xmlns:a16="http://schemas.microsoft.com/office/drawing/2014/main" id="{593FF34E-49D9-4910-A653-6DB286015C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33532" y="6110868"/>
                <a:ext cx="356839" cy="1895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mit Pfeil 43">
                <a:extLst>
                  <a:ext uri="{FF2B5EF4-FFF2-40B4-BE49-F238E27FC236}">
                    <a16:creationId xmlns:a16="http://schemas.microsoft.com/office/drawing/2014/main" id="{2945B323-B5DB-47C7-8616-0C393BF60BB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07912" y="6423103"/>
                <a:ext cx="582459" cy="19912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5282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22" grpId="0" animBg="1"/>
      <p:bldP spid="64" grpId="0" animBg="1"/>
      <p:bldP spid="66" grpId="0" animBg="1"/>
      <p:bldP spid="65" grpId="0" animBg="1"/>
      <p:bldP spid="67" grpId="0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063EBEC-CBB4-4345-9E9C-8296220C3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Idiosynkratische Schreibung (Merkschreibungen)</a:t>
            </a:r>
          </a:p>
        </p:txBody>
      </p:sp>
      <p:sp>
        <p:nvSpPr>
          <p:cNvPr id="2" name="Eckige Klammer links 1">
            <a:extLst>
              <a:ext uri="{FF2B5EF4-FFF2-40B4-BE49-F238E27FC236}">
                <a16:creationId xmlns:a16="http://schemas.microsoft.com/office/drawing/2014/main" id="{62548F91-43DB-4423-A90D-E0AA774CAC8E}"/>
              </a:ext>
            </a:extLst>
          </p:cNvPr>
          <p:cNvSpPr/>
          <p:nvPr/>
        </p:nvSpPr>
        <p:spPr>
          <a:xfrm rot="4588824">
            <a:off x="2576816" y="1791335"/>
            <a:ext cx="144844" cy="721101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435281D-F4D2-4F43-825F-A0EC785D215F}"/>
              </a:ext>
            </a:extLst>
          </p:cNvPr>
          <p:cNvSpPr txBox="1"/>
          <p:nvPr/>
        </p:nvSpPr>
        <p:spPr>
          <a:xfrm>
            <a:off x="1205223" y="1658337"/>
            <a:ext cx="3965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6,68 % Merkschreibungen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6F295858-97AD-4605-A8CA-2F51F402406C}"/>
              </a:ext>
            </a:extLst>
          </p:cNvPr>
          <p:cNvSpPr txBox="1"/>
          <p:nvPr/>
        </p:nvSpPr>
        <p:spPr>
          <a:xfrm>
            <a:off x="6599274" y="2441048"/>
            <a:ext cx="4486940" cy="307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tabLst>
                <a:tab pos="2870200" algn="l"/>
              </a:tabLst>
            </a:pPr>
            <a:r>
              <a:rPr lang="de-DE" dirty="0"/>
              <a:t>Wortschatz gesamt: 	2.419 Wörter</a:t>
            </a:r>
          </a:p>
          <a:p>
            <a:pPr>
              <a:lnSpc>
                <a:spcPts val="2600"/>
              </a:lnSpc>
              <a:tabLst>
                <a:tab pos="2870200" algn="l"/>
              </a:tabLst>
            </a:pPr>
            <a:r>
              <a:rPr lang="de-DE" dirty="0"/>
              <a:t>Wörter mit 	</a:t>
            </a:r>
          </a:p>
          <a:p>
            <a:pPr marL="193675" indent="-101600">
              <a:lnSpc>
                <a:spcPts val="2600"/>
              </a:lnSpc>
              <a:buFont typeface="Arial" panose="020B0604020202020204" pitchFamily="34" charset="0"/>
              <a:buChar char="•"/>
              <a:tabLst>
                <a:tab pos="2870200" algn="l"/>
              </a:tabLst>
            </a:pPr>
            <a:r>
              <a:rPr lang="de-DE" dirty="0">
                <a:highlight>
                  <a:srgbClr val="00FFFF"/>
                </a:highlight>
              </a:rPr>
              <a:t>  stummem &lt;h&gt; 	      57 Wörter</a:t>
            </a:r>
          </a:p>
          <a:p>
            <a:pPr marL="193675" indent="-101600">
              <a:lnSpc>
                <a:spcPts val="2600"/>
              </a:lnSpc>
              <a:buFont typeface="Arial" panose="020B0604020202020204" pitchFamily="34" charset="0"/>
              <a:buChar char="•"/>
              <a:tabLst>
                <a:tab pos="2870200" algn="l"/>
              </a:tabLst>
            </a:pPr>
            <a:r>
              <a:rPr lang="de-DE" dirty="0"/>
              <a:t>  </a:t>
            </a:r>
            <a:r>
              <a:rPr lang="de-DE" dirty="0">
                <a:highlight>
                  <a:srgbClr val="FFB64B"/>
                </a:highlight>
              </a:rPr>
              <a:t>&lt;aa, ee, oo&gt;	      21 Wörter</a:t>
            </a:r>
          </a:p>
          <a:p>
            <a:pPr marL="193675" indent="-101600">
              <a:lnSpc>
                <a:spcPts val="2600"/>
              </a:lnSpc>
              <a:buFont typeface="Arial" panose="020B0604020202020204" pitchFamily="34" charset="0"/>
              <a:buChar char="•"/>
              <a:tabLst>
                <a:tab pos="2870200" algn="l"/>
              </a:tabLst>
            </a:pPr>
            <a:r>
              <a:rPr lang="de-DE" dirty="0"/>
              <a:t>  </a:t>
            </a:r>
            <a:r>
              <a:rPr lang="de-DE" dirty="0">
                <a:highlight>
                  <a:srgbClr val="008000"/>
                </a:highlight>
              </a:rPr>
              <a:t>&lt;v&gt;	      39 Wörter</a:t>
            </a:r>
          </a:p>
          <a:p>
            <a:pPr marL="193675" indent="-101600">
              <a:lnSpc>
                <a:spcPts val="2600"/>
              </a:lnSpc>
              <a:buFont typeface="Arial" panose="020B0604020202020204" pitchFamily="34" charset="0"/>
              <a:buChar char="•"/>
              <a:tabLst>
                <a:tab pos="2870200" algn="l"/>
              </a:tabLst>
            </a:pPr>
            <a:r>
              <a:rPr lang="de-DE" dirty="0"/>
              <a:t>  &lt;ai&gt;	        6 Wörter</a:t>
            </a:r>
          </a:p>
          <a:p>
            <a:pPr marL="193675" indent="-101600">
              <a:lnSpc>
                <a:spcPts val="2600"/>
              </a:lnSpc>
              <a:buFont typeface="Arial" panose="020B0604020202020204" pitchFamily="34" charset="0"/>
              <a:buChar char="•"/>
              <a:tabLst>
                <a:tab pos="2870200" algn="l"/>
              </a:tabLst>
            </a:pPr>
            <a:r>
              <a:rPr lang="de-DE" dirty="0">
                <a:highlight>
                  <a:srgbClr val="C0C0C0"/>
                </a:highlight>
              </a:rPr>
              <a:t>  &lt;x&gt;	        7 Wörter</a:t>
            </a:r>
          </a:p>
          <a:p>
            <a:pPr marL="193675" indent="-101600">
              <a:lnSpc>
                <a:spcPts val="2600"/>
              </a:lnSpc>
              <a:buFont typeface="Arial" panose="020B0604020202020204" pitchFamily="34" charset="0"/>
              <a:buChar char="•"/>
              <a:tabLst>
                <a:tab pos="2870200" algn="l"/>
              </a:tabLst>
            </a:pPr>
            <a:r>
              <a:rPr lang="de-DE" dirty="0">
                <a:highlight>
                  <a:srgbClr val="CCFF66"/>
                </a:highlight>
              </a:rPr>
              <a:t>  Isolani	      </a:t>
            </a:r>
            <a:r>
              <a:rPr lang="de-DE" u="sng" dirty="0">
                <a:highlight>
                  <a:srgbClr val="CCFF66"/>
                </a:highlight>
              </a:rPr>
              <a:t>18 Wörter</a:t>
            </a:r>
          </a:p>
          <a:p>
            <a:pPr>
              <a:lnSpc>
                <a:spcPts val="2600"/>
              </a:lnSpc>
              <a:tabLst>
                <a:tab pos="2870200" algn="l"/>
              </a:tabLst>
            </a:pPr>
            <a:r>
              <a:rPr lang="de-DE" b="1" dirty="0"/>
              <a:t>Gesamt                                             163 Wörter             </a:t>
            </a:r>
          </a:p>
        </p:txBody>
      </p:sp>
      <p:graphicFrame>
        <p:nvGraphicFramePr>
          <p:cNvPr id="58" name="Diagramm 57">
            <a:extLst>
              <a:ext uri="{FF2B5EF4-FFF2-40B4-BE49-F238E27FC236}">
                <a16:creationId xmlns:a16="http://schemas.microsoft.com/office/drawing/2014/main" id="{E4911306-8911-40EA-B29B-69295F4B123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55131" y="2003402"/>
          <a:ext cx="6266172" cy="4152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088012A3-B398-496A-A336-7695BB4626F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2520" y="2027669"/>
          <a:ext cx="5988420" cy="3664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1135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7" grpId="0"/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0FA2A43B-A6AB-4959-ADD9-4F7B9B4C3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313" y="2893184"/>
            <a:ext cx="5759955" cy="68091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Didaktik der Orthographie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A764172-BB60-43A0-9A68-6771B80E3836}"/>
              </a:ext>
            </a:extLst>
          </p:cNvPr>
          <p:cNvSpPr/>
          <p:nvPr/>
        </p:nvSpPr>
        <p:spPr>
          <a:xfrm>
            <a:off x="6186313" y="468602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Angabe eines Lernmodells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Verteilung des Stoffes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Vermittlung des verteilten Stoffes</a:t>
            </a:r>
            <a:endParaRPr lang="de-DE" sz="2800" dirty="0">
              <a:latin typeface="+mj-lt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69B35C0-13AF-4312-B188-269D92F01D17}"/>
              </a:ext>
            </a:extLst>
          </p:cNvPr>
          <p:cNvSpPr/>
          <p:nvPr/>
        </p:nvSpPr>
        <p:spPr>
          <a:xfrm>
            <a:off x="6186313" y="3735659"/>
            <a:ext cx="2966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Drei Aufgaben: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28644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D027432-7C98-47A1-B064-196312722E8B}"/>
              </a:ext>
            </a:extLst>
          </p:cNvPr>
          <p:cNvSpPr txBox="1">
            <a:spLocks/>
          </p:cNvSpPr>
          <p:nvPr/>
        </p:nvSpPr>
        <p:spPr>
          <a:xfrm>
            <a:off x="6598370" y="4063971"/>
            <a:ext cx="4800261" cy="7246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0000"/>
                </a:solidFill>
              </a:rPr>
              <a:t>Das Lernmodell</a:t>
            </a:r>
            <a:br>
              <a:rPr lang="en-US" sz="5000" dirty="0">
                <a:solidFill>
                  <a:srgbClr val="000000"/>
                </a:solidFill>
              </a:rPr>
            </a:br>
            <a:endParaRPr lang="en-US" sz="5000" b="1" dirty="0">
              <a:solidFill>
                <a:srgbClr val="000000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0842B0A-1F03-4F65-8299-6E82FC9C57B0}"/>
              </a:ext>
            </a:extLst>
          </p:cNvPr>
          <p:cNvSpPr/>
          <p:nvPr/>
        </p:nvSpPr>
        <p:spPr>
          <a:xfrm>
            <a:off x="6598371" y="4696122"/>
            <a:ext cx="457760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dirty="0">
                <a:solidFill>
                  <a:srgbClr val="000000"/>
                </a:solidFill>
              </a:rPr>
              <a:t>Das 2-Wege-Modell</a:t>
            </a:r>
            <a:endParaRPr lang="de-DE" sz="4200" dirty="0"/>
          </a:p>
        </p:txBody>
      </p:sp>
    </p:spTree>
    <p:extLst>
      <p:ext uri="{BB962C8B-B14F-4D97-AF65-F5344CB8AC3E}">
        <p14:creationId xmlns:p14="http://schemas.microsoft.com/office/powerpoint/2010/main" val="280290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43413" y="201691"/>
            <a:ext cx="11845159" cy="784225"/>
          </a:xfrm>
        </p:spPr>
        <p:txBody>
          <a:bodyPr>
            <a:noAutofit/>
          </a:bodyPr>
          <a:lstStyle/>
          <a:p>
            <a:pPr>
              <a:spcAft>
                <a:spcPts val="900"/>
              </a:spcAft>
            </a:pPr>
            <a:r>
              <a:rPr lang="de-DE" sz="3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Das Zwei-Wege-Modell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11139488" y="6315075"/>
            <a:ext cx="1052512" cy="365125"/>
          </a:xfrm>
        </p:spPr>
        <p:txBody>
          <a:bodyPr/>
          <a:lstStyle/>
          <a:p>
            <a:fld id="{8A5857C5-108A-4215-A81A-8AD5ABD7369F}" type="slidenum">
              <a:rPr lang="de-DE" smtClean="0"/>
              <a:t>7</a:t>
            </a:fld>
            <a:endParaRPr lang="de-DE" dirty="0"/>
          </a:p>
        </p:txBody>
      </p:sp>
      <p:sp>
        <p:nvSpPr>
          <p:cNvPr id="12" name="AutoShape 3"/>
          <p:cNvSpPr>
            <a:spLocks noChangeAspect="1" noChangeArrowheads="1" noTextEdit="1"/>
          </p:cNvSpPr>
          <p:nvPr/>
        </p:nvSpPr>
        <p:spPr bwMode="auto">
          <a:xfrm>
            <a:off x="4201995" y="1924011"/>
            <a:ext cx="6468784" cy="194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841" y="2997973"/>
            <a:ext cx="1735938" cy="93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A9BE6B4-3449-4595-8E3C-5196A0240C9B}"/>
              </a:ext>
            </a:extLst>
          </p:cNvPr>
          <p:cNvSpPr txBox="1"/>
          <p:nvPr/>
        </p:nvSpPr>
        <p:spPr>
          <a:xfrm>
            <a:off x="10146889" y="2324049"/>
            <a:ext cx="1898993" cy="923330"/>
          </a:xfrm>
          <a:prstGeom prst="rect">
            <a:avLst/>
          </a:prstGeom>
          <a:noFill/>
          <a:ln w="28575">
            <a:solidFill>
              <a:srgbClr val="FFB64B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d</a:t>
            </a:r>
            <a:r>
              <a:rPr lang="de-DE" dirty="0">
                <a:highlight>
                  <a:srgbClr val="FFB64B"/>
                </a:highlight>
                <a:sym typeface="Symbol" panose="05050102010706020507" pitchFamily="18" charset="2"/>
              </a:rPr>
              <a:t>i</a:t>
            </a:r>
            <a:r>
              <a:rPr lang="de-DE" dirty="0">
                <a:sym typeface="Symbol" panose="05050102010706020507" pitchFamily="18" charset="2"/>
              </a:rPr>
              <a:t>r    un</a:t>
            </a:r>
            <a:r>
              <a:rPr lang="de-DE" dirty="0">
                <a:highlight>
                  <a:srgbClr val="FFB64B"/>
                </a:highlight>
                <a:sym typeface="Symbol" panose="05050102010706020507" pitchFamily="18" charset="2"/>
              </a:rPr>
              <a:t>d</a:t>
            </a:r>
            <a:r>
              <a:rPr lang="de-DE" dirty="0">
                <a:sym typeface="Symbol" panose="05050102010706020507" pitchFamily="18" charset="2"/>
              </a:rPr>
              <a:t>  </a:t>
            </a:r>
            <a:br>
              <a:rPr lang="de-DE" dirty="0">
                <a:sym typeface="Symbol" panose="05050102010706020507" pitchFamily="18" charset="2"/>
              </a:rPr>
            </a:br>
            <a:r>
              <a:rPr lang="de-DE" dirty="0">
                <a:sym typeface="Symbol" panose="05050102010706020507" pitchFamily="18" charset="2"/>
              </a:rPr>
              <a:t>i</a:t>
            </a:r>
            <a:r>
              <a:rPr lang="de-DE" dirty="0">
                <a:highlight>
                  <a:srgbClr val="FFB64B"/>
                </a:highlight>
                <a:sym typeface="Symbol" panose="05050102010706020507" pitchFamily="18" charset="2"/>
              </a:rPr>
              <a:t>h</a:t>
            </a:r>
            <a:r>
              <a:rPr lang="de-DE" dirty="0">
                <a:sym typeface="Symbol" panose="05050102010706020507" pitchFamily="18" charset="2"/>
              </a:rPr>
              <a:t>rem    </a:t>
            </a:r>
            <a:r>
              <a:rPr lang="de-DE" dirty="0">
                <a:highlight>
                  <a:srgbClr val="FFB64B"/>
                </a:highlight>
                <a:sym typeface="Symbol" panose="05050102010706020507" pitchFamily="18" charset="2"/>
              </a:rPr>
              <a:t>V</a:t>
            </a:r>
            <a:r>
              <a:rPr lang="de-DE" dirty="0">
                <a:sym typeface="Symbol" panose="05050102010706020507" pitchFamily="18" charset="2"/>
              </a:rPr>
              <a:t>ater</a:t>
            </a:r>
          </a:p>
          <a:p>
            <a:r>
              <a:rPr lang="de-DE" dirty="0">
                <a:sym typeface="Symbol" panose="05050102010706020507" pitchFamily="18" charset="2"/>
              </a:rPr>
              <a:t>ein </a:t>
            </a:r>
            <a:r>
              <a:rPr lang="de-DE" dirty="0">
                <a:highlight>
                  <a:srgbClr val="FFB64B"/>
                </a:highlight>
                <a:sym typeface="Symbol" panose="05050102010706020507" pitchFamily="18" charset="2"/>
              </a:rPr>
              <a:t>b</a:t>
            </a:r>
            <a:r>
              <a:rPr lang="de-DE" dirty="0">
                <a:sym typeface="Symbol" panose="05050102010706020507" pitchFamily="18" charset="2"/>
              </a:rPr>
              <a:t>isschen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019BDB5-1C7F-48EE-9D85-FF202F0E8927}"/>
              </a:ext>
            </a:extLst>
          </p:cNvPr>
          <p:cNvSpPr txBox="1"/>
          <p:nvPr/>
        </p:nvSpPr>
        <p:spPr>
          <a:xfrm>
            <a:off x="10148430" y="3268635"/>
            <a:ext cx="1897452" cy="120032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müde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  (</a:t>
            </a:r>
            <a:r>
              <a:rPr lang="de-DE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das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) </a:t>
            </a:r>
            <a:r>
              <a:rPr lang="de-DE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L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ie</a:t>
            </a:r>
            <a:r>
              <a:rPr lang="de-DE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endParaRPr lang="de-DE" dirty="0">
              <a:highlight>
                <a:srgbClr val="00FF00"/>
              </a:highlight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r>
              <a:rPr lang="de-DE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das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schöne </a:t>
            </a:r>
            <a:r>
              <a:rPr lang="de-DE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L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eben</a:t>
            </a:r>
          </a:p>
          <a:p>
            <a:r>
              <a:rPr lang="de-DE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jemanden </a:t>
            </a:r>
            <a:r>
              <a:rPr lang="de-DE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krankschreiben</a:t>
            </a:r>
            <a:endParaRPr lang="de-DE" dirty="0">
              <a:highlight>
                <a:srgbClr val="00FF00"/>
              </a:highlight>
              <a:sym typeface="Symbol" panose="05050102010706020507" pitchFamily="18" charset="2"/>
            </a:endParaRPr>
          </a:p>
        </p:txBody>
      </p:sp>
      <p:sp>
        <p:nvSpPr>
          <p:cNvPr id="38" name="Rectangle 7">
            <a:extLst>
              <a:ext uri="{FF2B5EF4-FFF2-40B4-BE49-F238E27FC236}">
                <a16:creationId xmlns:a16="http://schemas.microsoft.com/office/drawing/2014/main" id="{3B0D1456-B36B-44C7-AD46-B54D3BB60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3375" y="1947919"/>
            <a:ext cx="2110853" cy="984846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Zugriff auf das orthographische Gedächtnis</a:t>
            </a:r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9060123F-EC78-430A-AA0C-4EAB8481B723}"/>
              </a:ext>
            </a:extLst>
          </p:cNvPr>
          <p:cNvGrpSpPr/>
          <p:nvPr/>
        </p:nvGrpSpPr>
        <p:grpSpPr>
          <a:xfrm>
            <a:off x="8475572" y="3049495"/>
            <a:ext cx="1600033" cy="791240"/>
            <a:chOff x="10010851" y="2996447"/>
            <a:chExt cx="1812925" cy="963613"/>
          </a:xfrm>
        </p:grpSpPr>
        <p:sp>
          <p:nvSpPr>
            <p:cNvPr id="43" name="Rectangle 14">
              <a:extLst>
                <a:ext uri="{FF2B5EF4-FFF2-40B4-BE49-F238E27FC236}">
                  <a16:creationId xmlns:a16="http://schemas.microsoft.com/office/drawing/2014/main" id="{B2E9B044-6DAB-4E9D-A744-9D12B7B5B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0851" y="2996447"/>
              <a:ext cx="1812925" cy="963613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4" name="Rectangle 16">
              <a:extLst>
                <a:ext uri="{FF2B5EF4-FFF2-40B4-BE49-F238E27FC236}">
                  <a16:creationId xmlns:a16="http://schemas.microsoft.com/office/drawing/2014/main" id="{F937EA48-A053-44CA-B71C-C9A039B9A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6713" y="3132138"/>
              <a:ext cx="1068388" cy="40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100" b="0" i="0" u="none" strike="noStrike" cap="none" normalizeH="0" baseline="0" dirty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Visueller 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17">
              <a:extLst>
                <a:ext uri="{FF2B5EF4-FFF2-40B4-BE49-F238E27FC236}">
                  <a16:creationId xmlns:a16="http://schemas.microsoft.com/office/drawing/2014/main" id="{0ECB7B2D-DE21-4CAD-8A7F-4C9D40A08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04500" y="3455988"/>
              <a:ext cx="900113" cy="42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100" b="0" i="0" u="none" strike="noStrike" cap="none" normalizeH="0" baseline="0" dirty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Output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6" name="Textfeld 45">
            <a:extLst>
              <a:ext uri="{FF2B5EF4-FFF2-40B4-BE49-F238E27FC236}">
                <a16:creationId xmlns:a16="http://schemas.microsoft.com/office/drawing/2014/main" id="{7FD433C5-2D69-4C44-B537-9E63520ECDB2}"/>
              </a:ext>
            </a:extLst>
          </p:cNvPr>
          <p:cNvSpPr txBox="1"/>
          <p:nvPr/>
        </p:nvSpPr>
        <p:spPr>
          <a:xfrm>
            <a:off x="5814137" y="4160167"/>
            <a:ext cx="1880749" cy="738664"/>
          </a:xfrm>
          <a:prstGeom prst="rect">
            <a:avLst/>
          </a:prstGeom>
          <a:solidFill>
            <a:srgbClr val="3399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Regel-anwendung</a:t>
            </a:r>
          </a:p>
        </p:txBody>
      </p:sp>
      <p:cxnSp>
        <p:nvCxnSpPr>
          <p:cNvPr id="47" name="Verbinder: gewinkelt 46">
            <a:extLst>
              <a:ext uri="{FF2B5EF4-FFF2-40B4-BE49-F238E27FC236}">
                <a16:creationId xmlns:a16="http://schemas.microsoft.com/office/drawing/2014/main" id="{82B111FE-2D52-42DF-806B-9115ED4CE360}"/>
              </a:ext>
            </a:extLst>
          </p:cNvPr>
          <p:cNvCxnSpPr>
            <a:cxnSpLocks/>
            <a:stCxn id="46" idx="3"/>
            <a:endCxn id="43" idx="2"/>
          </p:cNvCxnSpPr>
          <p:nvPr/>
        </p:nvCxnSpPr>
        <p:spPr>
          <a:xfrm flipV="1">
            <a:off x="7694886" y="3840735"/>
            <a:ext cx="1580703" cy="688764"/>
          </a:xfrm>
          <a:prstGeom prst="bentConnector2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8" name="Textfeld 47">
            <a:extLst>
              <a:ext uri="{FF2B5EF4-FFF2-40B4-BE49-F238E27FC236}">
                <a16:creationId xmlns:a16="http://schemas.microsoft.com/office/drawing/2014/main" id="{4DBFE2B3-7201-4B11-8B0B-494BF6565C4A}"/>
              </a:ext>
            </a:extLst>
          </p:cNvPr>
          <p:cNvSpPr txBox="1"/>
          <p:nvPr/>
        </p:nvSpPr>
        <p:spPr>
          <a:xfrm>
            <a:off x="5006957" y="4982073"/>
            <a:ext cx="4574618" cy="1477328"/>
          </a:xfrm>
          <a:prstGeom prst="rect">
            <a:avLst/>
          </a:prstGeom>
          <a:solidFill>
            <a:srgbClr val="CEEAB0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ym typeface="Symbol" panose="05050102010706020507" pitchFamily="18" charset="2"/>
              </a:rPr>
              <a:t>Regelgeleitete Schreibungen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>
                <a:sym typeface="Symbol" panose="05050102010706020507" pitchFamily="18" charset="2"/>
              </a:rPr>
              <a:t>Phonem </a:t>
            </a:r>
            <a:r>
              <a:rPr lang="de-DE" dirty="0">
                <a:sym typeface="Wingdings" panose="05000000000000000000" pitchFamily="2" charset="2"/>
              </a:rPr>
              <a:t> Graphem: /m/  &lt;m&gt;, /y:/&lt;ü&gt;</a:t>
            </a:r>
            <a:endParaRPr lang="de-DE" dirty="0">
              <a:sym typeface="Symbol" panose="05050102010706020507" pitchFamily="18" charset="2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>
                <a:sym typeface="Symbol" panose="05050102010706020507" pitchFamily="18" charset="2"/>
              </a:rPr>
              <a:t>Verlängerung: /li:</a:t>
            </a:r>
            <a:r>
              <a:rPr lang="de-DE" dirty="0">
                <a:highlight>
                  <a:srgbClr val="00FF00"/>
                </a:highlight>
                <a:sym typeface="Symbol" panose="05050102010706020507" pitchFamily="18" charset="2"/>
              </a:rPr>
              <a:t>t</a:t>
            </a:r>
            <a:r>
              <a:rPr lang="de-DE" dirty="0">
                <a:sym typeface="Symbol" panose="05050102010706020507" pitchFamily="18" charset="2"/>
              </a:rPr>
              <a:t>/</a:t>
            </a:r>
            <a:r>
              <a:rPr lang="de-DE" dirty="0">
                <a:sym typeface="Wingdings" panose="05000000000000000000" pitchFamily="2" charset="2"/>
              </a:rPr>
              <a:t> /li:</a:t>
            </a:r>
            <a:r>
              <a:rPr lang="de-DE" dirty="0">
                <a:highlight>
                  <a:srgbClr val="00FF00"/>
                </a:highlight>
                <a:sym typeface="Wingdings" panose="05000000000000000000" pitchFamily="2" charset="2"/>
              </a:rPr>
              <a:t>d</a:t>
            </a:r>
            <a:r>
              <a:rPr lang="de-DE" dirty="0">
                <a:sym typeface="Wingdings" panose="05000000000000000000" pitchFamily="2" charset="2"/>
              </a:rPr>
              <a:t>əs/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Syntaktische Analyse: Nominalgruppen / Satzglieder…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AF15AAAE-4781-42DF-AEAC-B8E3D5710312}"/>
              </a:ext>
            </a:extLst>
          </p:cNvPr>
          <p:cNvSpPr txBox="1"/>
          <p:nvPr/>
        </p:nvSpPr>
        <p:spPr>
          <a:xfrm>
            <a:off x="5573411" y="1493424"/>
            <a:ext cx="23622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ym typeface="Symbol" panose="05050102010706020507" pitchFamily="18" charset="2"/>
              </a:rPr>
              <a:t>Merkschreibungen</a:t>
            </a:r>
          </a:p>
        </p:txBody>
      </p:sp>
      <p:cxnSp>
        <p:nvCxnSpPr>
          <p:cNvPr id="50" name="Verbinder: gewinkelt 49">
            <a:extLst>
              <a:ext uri="{FF2B5EF4-FFF2-40B4-BE49-F238E27FC236}">
                <a16:creationId xmlns:a16="http://schemas.microsoft.com/office/drawing/2014/main" id="{86CFE9CB-3D4F-4603-805C-0726E5573A39}"/>
              </a:ext>
            </a:extLst>
          </p:cNvPr>
          <p:cNvCxnSpPr>
            <a:cxnSpLocks/>
            <a:endCxn id="38" idx="1"/>
          </p:cNvCxnSpPr>
          <p:nvPr/>
        </p:nvCxnSpPr>
        <p:spPr>
          <a:xfrm flipV="1">
            <a:off x="4280539" y="2440342"/>
            <a:ext cx="1452836" cy="1225334"/>
          </a:xfrm>
          <a:prstGeom prst="bentConnector3">
            <a:avLst/>
          </a:prstGeom>
          <a:ln w="38100">
            <a:solidFill>
              <a:srgbClr val="FFB6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Verbinder: gewinkelt 50">
            <a:extLst>
              <a:ext uri="{FF2B5EF4-FFF2-40B4-BE49-F238E27FC236}">
                <a16:creationId xmlns:a16="http://schemas.microsoft.com/office/drawing/2014/main" id="{3A9FDFC5-3067-4A90-9127-4F52CADE284B}"/>
              </a:ext>
            </a:extLst>
          </p:cNvPr>
          <p:cNvCxnSpPr>
            <a:endCxn id="46" idx="1"/>
          </p:cNvCxnSpPr>
          <p:nvPr/>
        </p:nvCxnSpPr>
        <p:spPr>
          <a:xfrm>
            <a:off x="4280539" y="3665676"/>
            <a:ext cx="1533598" cy="863823"/>
          </a:xfrm>
          <a:prstGeom prst="bentConnector3">
            <a:avLst>
              <a:gd name="adj1" fmla="val 47436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Verbinder: gewinkelt 51">
            <a:extLst>
              <a:ext uri="{FF2B5EF4-FFF2-40B4-BE49-F238E27FC236}">
                <a16:creationId xmlns:a16="http://schemas.microsoft.com/office/drawing/2014/main" id="{FC194277-084D-4FE5-8581-46CA365DB487}"/>
              </a:ext>
            </a:extLst>
          </p:cNvPr>
          <p:cNvCxnSpPr>
            <a:cxnSpLocks/>
            <a:stCxn id="38" idx="3"/>
            <a:endCxn id="43" idx="0"/>
          </p:cNvCxnSpPr>
          <p:nvPr/>
        </p:nvCxnSpPr>
        <p:spPr>
          <a:xfrm>
            <a:off x="7844228" y="2440342"/>
            <a:ext cx="1431361" cy="609153"/>
          </a:xfrm>
          <a:prstGeom prst="bentConnector2">
            <a:avLst/>
          </a:prstGeom>
          <a:ln w="38100">
            <a:solidFill>
              <a:srgbClr val="FFB6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93A0FB11-8085-4411-9703-792002E7C060}"/>
              </a:ext>
            </a:extLst>
          </p:cNvPr>
          <p:cNvSpPr txBox="1"/>
          <p:nvPr/>
        </p:nvSpPr>
        <p:spPr>
          <a:xfrm>
            <a:off x="4272335" y="2104593"/>
            <a:ext cx="146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direkte Route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0A6DD56-909F-41C7-BED7-3A07FC28EA6D}"/>
              </a:ext>
            </a:extLst>
          </p:cNvPr>
          <p:cNvSpPr txBox="1"/>
          <p:nvPr/>
        </p:nvSpPr>
        <p:spPr>
          <a:xfrm>
            <a:off x="4125433" y="4509361"/>
            <a:ext cx="162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indirekte Route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6D5D163C-0709-4E47-895A-BC52820369B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2913" y="3101977"/>
            <a:ext cx="3859211" cy="1138239"/>
            <a:chOff x="279" y="1954"/>
            <a:chExt cx="2431" cy="717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729403A3-1589-4388-A86C-175551828B6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9" y="2024"/>
              <a:ext cx="2417" cy="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4BDCA57D-463B-4D32-91A3-351D16C866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" y="2017"/>
              <a:ext cx="1162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82B27F8F-D2F8-4CE5-BBB1-2B4CA7F39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" y="2017"/>
              <a:ext cx="1162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D4288E1D-76AC-4739-B612-17E59F67C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" y="2043"/>
              <a:ext cx="1071" cy="502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79657B18-C196-4C06-B908-6CD402340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" y="2043"/>
              <a:ext cx="1071" cy="502"/>
            </a:xfrm>
            <a:prstGeom prst="rect">
              <a:avLst/>
            </a:prstGeom>
            <a:noFill/>
            <a:ln w="11113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2647D15D-F770-4A84-8C10-955BB9B8F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2207"/>
              <a:ext cx="75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100" b="0" i="0" u="none" strike="noStrike" cap="none" normalizeH="0" baseline="0" dirty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Redestrom</a:t>
              </a:r>
              <a:endParaRPr kumimoji="0" lang="de-DE" altLang="de-DE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4E40C897-024F-4DA0-A771-1F2DEE015A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" y="2017"/>
              <a:ext cx="1162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>
              <a:extLst>
                <a:ext uri="{FF2B5EF4-FFF2-40B4-BE49-F238E27FC236}">
                  <a16:creationId xmlns:a16="http://schemas.microsoft.com/office/drawing/2014/main" id="{6D86712B-51AD-45D6-9E33-CC2FC4DC42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" y="2017"/>
              <a:ext cx="1162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F39DF7FA-C91C-4158-8828-E62B754BE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" y="1954"/>
              <a:ext cx="1071" cy="717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Strukturierung des Redestroms</a:t>
              </a:r>
            </a:p>
            <a:p>
              <a:r>
                <a:rPr lang="de-DE" dirty="0">
                  <a:solidFill>
                    <a:schemeClr val="bg1"/>
                  </a:solidFill>
                  <a:sym typeface="Wingdings" panose="05000000000000000000" pitchFamily="2" charset="2"/>
                </a:rPr>
                <a:t> Silben / </a:t>
              </a:r>
              <a:br>
                <a:rPr lang="de-DE" dirty="0">
                  <a:solidFill>
                    <a:schemeClr val="bg1"/>
                  </a:solidFill>
                  <a:sym typeface="Wingdings" panose="05000000000000000000" pitchFamily="2" charset="2"/>
                </a:rPr>
              </a:br>
              <a:r>
                <a:rPr lang="de-DE" dirty="0">
                  <a:solidFill>
                    <a:schemeClr val="bg1"/>
                  </a:solidFill>
                  <a:sym typeface="Wingdings" panose="05000000000000000000" pitchFamily="2" charset="2"/>
                </a:rPr>
                <a:t> Wörter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20" name="Line 16">
              <a:extLst>
                <a:ext uri="{FF2B5EF4-FFF2-40B4-BE49-F238E27FC236}">
                  <a16:creationId xmlns:a16="http://schemas.microsoft.com/office/drawing/2014/main" id="{2E85CB6C-6E15-43C9-9363-689B8BE701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6" y="2294"/>
              <a:ext cx="110" cy="0"/>
            </a:xfrm>
            <a:prstGeom prst="line">
              <a:avLst/>
            </a:prstGeom>
            <a:noFill/>
            <a:ln w="44450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D88CCEE9-2585-4D60-85B2-BCA1672FD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3" y="2245"/>
              <a:ext cx="105" cy="98"/>
            </a:xfrm>
            <a:custGeom>
              <a:avLst/>
              <a:gdLst>
                <a:gd name="T0" fmla="*/ 0 w 105"/>
                <a:gd name="T1" fmla="*/ 0 h 98"/>
                <a:gd name="T2" fmla="*/ 105 w 105"/>
                <a:gd name="T3" fmla="*/ 49 h 98"/>
                <a:gd name="T4" fmla="*/ 0 w 105"/>
                <a:gd name="T5" fmla="*/ 98 h 98"/>
                <a:gd name="T6" fmla="*/ 0 w 105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98">
                  <a:moveTo>
                    <a:pt x="0" y="0"/>
                  </a:moveTo>
                  <a:lnTo>
                    <a:pt x="105" y="49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96086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4" grpId="0" animBg="1"/>
      <p:bldP spid="38" grpId="0" animBg="1"/>
      <p:bldP spid="46" grpId="0" animBg="1"/>
      <p:bldP spid="48" grpId="0" animBg="1"/>
      <p:bldP spid="49" grpId="0" animBg="1"/>
      <p:bldP spid="2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43413" y="201691"/>
            <a:ext cx="11845159" cy="784225"/>
          </a:xfrm>
        </p:spPr>
        <p:txBody>
          <a:bodyPr>
            <a:noAutofit/>
          </a:bodyPr>
          <a:lstStyle/>
          <a:p>
            <a:pPr>
              <a:spcAft>
                <a:spcPts val="900"/>
              </a:spcAft>
            </a:pPr>
            <a:r>
              <a:rPr lang="de-DE" sz="3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Das Zwei-Wege-Modell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11139488" y="6315075"/>
            <a:ext cx="1052512" cy="365125"/>
          </a:xfrm>
        </p:spPr>
        <p:txBody>
          <a:bodyPr/>
          <a:lstStyle/>
          <a:p>
            <a:fld id="{8A5857C5-108A-4215-A81A-8AD5ABD7369F}" type="slidenum">
              <a:rPr lang="de-DE" smtClean="0"/>
              <a:t>8</a:t>
            </a:fld>
            <a:endParaRPr lang="de-DE" dirty="0"/>
          </a:p>
        </p:txBody>
      </p:sp>
      <p:sp>
        <p:nvSpPr>
          <p:cNvPr id="12" name="AutoShape 3"/>
          <p:cNvSpPr>
            <a:spLocks noChangeAspect="1" noChangeArrowheads="1" noTextEdit="1"/>
          </p:cNvSpPr>
          <p:nvPr/>
        </p:nvSpPr>
        <p:spPr bwMode="auto">
          <a:xfrm>
            <a:off x="4201995" y="1924011"/>
            <a:ext cx="6468784" cy="194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841" y="2997973"/>
            <a:ext cx="1735938" cy="93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7">
            <a:extLst>
              <a:ext uri="{FF2B5EF4-FFF2-40B4-BE49-F238E27FC236}">
                <a16:creationId xmlns:a16="http://schemas.microsoft.com/office/drawing/2014/main" id="{3B0D1456-B36B-44C7-AD46-B54D3BB60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3375" y="1947919"/>
            <a:ext cx="2110853" cy="984846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Zugriff auf das orthographische Gedächtnis</a:t>
            </a:r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9060123F-EC78-430A-AA0C-4EAB8481B723}"/>
              </a:ext>
            </a:extLst>
          </p:cNvPr>
          <p:cNvGrpSpPr/>
          <p:nvPr/>
        </p:nvGrpSpPr>
        <p:grpSpPr>
          <a:xfrm>
            <a:off x="8475572" y="3049495"/>
            <a:ext cx="1600033" cy="791240"/>
            <a:chOff x="10010851" y="2996447"/>
            <a:chExt cx="1812925" cy="963613"/>
          </a:xfrm>
        </p:grpSpPr>
        <p:sp>
          <p:nvSpPr>
            <p:cNvPr id="43" name="Rectangle 14">
              <a:extLst>
                <a:ext uri="{FF2B5EF4-FFF2-40B4-BE49-F238E27FC236}">
                  <a16:creationId xmlns:a16="http://schemas.microsoft.com/office/drawing/2014/main" id="{B2E9B044-6DAB-4E9D-A744-9D12B7B5B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0851" y="2996447"/>
              <a:ext cx="1812925" cy="963613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4" name="Rectangle 16">
              <a:extLst>
                <a:ext uri="{FF2B5EF4-FFF2-40B4-BE49-F238E27FC236}">
                  <a16:creationId xmlns:a16="http://schemas.microsoft.com/office/drawing/2014/main" id="{F937EA48-A053-44CA-B71C-C9A039B9A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6713" y="3132138"/>
              <a:ext cx="1068388" cy="40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100" b="0" i="0" u="none" strike="noStrike" cap="none" normalizeH="0" baseline="0" dirty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Visueller 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17">
              <a:extLst>
                <a:ext uri="{FF2B5EF4-FFF2-40B4-BE49-F238E27FC236}">
                  <a16:creationId xmlns:a16="http://schemas.microsoft.com/office/drawing/2014/main" id="{0ECB7B2D-DE21-4CAD-8A7F-4C9D40A08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04500" y="3455988"/>
              <a:ext cx="900113" cy="42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100" b="0" i="0" u="none" strike="noStrike" cap="none" normalizeH="0" baseline="0" dirty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Output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6" name="Textfeld 45">
            <a:extLst>
              <a:ext uri="{FF2B5EF4-FFF2-40B4-BE49-F238E27FC236}">
                <a16:creationId xmlns:a16="http://schemas.microsoft.com/office/drawing/2014/main" id="{7FD433C5-2D69-4C44-B537-9E63520ECDB2}"/>
              </a:ext>
            </a:extLst>
          </p:cNvPr>
          <p:cNvSpPr txBox="1"/>
          <p:nvPr/>
        </p:nvSpPr>
        <p:spPr>
          <a:xfrm>
            <a:off x="5814137" y="4160167"/>
            <a:ext cx="1880749" cy="738664"/>
          </a:xfrm>
          <a:prstGeom prst="rect">
            <a:avLst/>
          </a:prstGeom>
          <a:solidFill>
            <a:srgbClr val="3399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Regel-anwendung</a:t>
            </a:r>
          </a:p>
        </p:txBody>
      </p:sp>
      <p:cxnSp>
        <p:nvCxnSpPr>
          <p:cNvPr id="47" name="Verbinder: gewinkelt 46">
            <a:extLst>
              <a:ext uri="{FF2B5EF4-FFF2-40B4-BE49-F238E27FC236}">
                <a16:creationId xmlns:a16="http://schemas.microsoft.com/office/drawing/2014/main" id="{82B111FE-2D52-42DF-806B-9115ED4CE360}"/>
              </a:ext>
            </a:extLst>
          </p:cNvPr>
          <p:cNvCxnSpPr>
            <a:cxnSpLocks/>
            <a:stCxn id="46" idx="3"/>
            <a:endCxn id="43" idx="2"/>
          </p:cNvCxnSpPr>
          <p:nvPr/>
        </p:nvCxnSpPr>
        <p:spPr>
          <a:xfrm flipV="1">
            <a:off x="7694886" y="3840735"/>
            <a:ext cx="1580703" cy="688764"/>
          </a:xfrm>
          <a:prstGeom prst="bentConnector2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8" name="Textfeld 47">
            <a:extLst>
              <a:ext uri="{FF2B5EF4-FFF2-40B4-BE49-F238E27FC236}">
                <a16:creationId xmlns:a16="http://schemas.microsoft.com/office/drawing/2014/main" id="{4DBFE2B3-7201-4B11-8B0B-494BF6565C4A}"/>
              </a:ext>
            </a:extLst>
          </p:cNvPr>
          <p:cNvSpPr txBox="1"/>
          <p:nvPr/>
        </p:nvSpPr>
        <p:spPr>
          <a:xfrm>
            <a:off x="4497572" y="4977447"/>
            <a:ext cx="4582633" cy="1754326"/>
          </a:xfrm>
          <a:prstGeom prst="rect">
            <a:avLst/>
          </a:prstGeom>
          <a:solidFill>
            <a:srgbClr val="CEEAB0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ym typeface="Symbol" panose="05050102010706020507" pitchFamily="18" charset="2"/>
              </a:rPr>
              <a:t>Regelgeleitete Schreibungen</a:t>
            </a:r>
          </a:p>
          <a:p>
            <a:r>
              <a:rPr lang="de-DE" b="1" dirty="0">
                <a:sym typeface="Symbol" panose="05050102010706020507" pitchFamily="18" charset="2"/>
              </a:rPr>
              <a:t>Regelgeleitete Schreibungen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>
                <a:sym typeface="Symbol" panose="05050102010706020507" pitchFamily="18" charset="2"/>
              </a:rPr>
              <a:t>Phonem </a:t>
            </a:r>
            <a:r>
              <a:rPr lang="de-DE" dirty="0">
                <a:sym typeface="Wingdings" panose="05000000000000000000" pitchFamily="2" charset="2"/>
              </a:rPr>
              <a:t> Graphem: /m/  &lt;m&gt;, /y:/&lt;ü&gt;</a:t>
            </a:r>
            <a:endParaRPr lang="de-DE" dirty="0">
              <a:sym typeface="Symbol" panose="05050102010706020507" pitchFamily="18" charset="2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>
                <a:sym typeface="Symbol" panose="05050102010706020507" pitchFamily="18" charset="2"/>
              </a:rPr>
              <a:t>Verlängerung: /li:</a:t>
            </a:r>
            <a:r>
              <a:rPr lang="de-DE" dirty="0">
                <a:highlight>
                  <a:srgbClr val="00FF00"/>
                </a:highlight>
                <a:sym typeface="Symbol" panose="05050102010706020507" pitchFamily="18" charset="2"/>
              </a:rPr>
              <a:t>t</a:t>
            </a:r>
            <a:r>
              <a:rPr lang="de-DE" dirty="0">
                <a:sym typeface="Symbol" panose="05050102010706020507" pitchFamily="18" charset="2"/>
              </a:rPr>
              <a:t>/</a:t>
            </a:r>
            <a:r>
              <a:rPr lang="de-DE" dirty="0">
                <a:sym typeface="Wingdings" panose="05000000000000000000" pitchFamily="2" charset="2"/>
              </a:rPr>
              <a:t> /li:</a:t>
            </a:r>
            <a:r>
              <a:rPr lang="de-DE" dirty="0">
                <a:highlight>
                  <a:srgbClr val="00FF00"/>
                </a:highlight>
                <a:sym typeface="Wingdings" panose="05000000000000000000" pitchFamily="2" charset="2"/>
              </a:rPr>
              <a:t>d</a:t>
            </a:r>
            <a:r>
              <a:rPr lang="de-DE" dirty="0">
                <a:sym typeface="Wingdings" panose="05000000000000000000" pitchFamily="2" charset="2"/>
              </a:rPr>
              <a:t>əs/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Syntaktische Analyse: Nominalgruppen / Satzglieder…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AF15AAAE-4781-42DF-AEAC-B8E3D5710312}"/>
              </a:ext>
            </a:extLst>
          </p:cNvPr>
          <p:cNvSpPr txBox="1"/>
          <p:nvPr/>
        </p:nvSpPr>
        <p:spPr>
          <a:xfrm>
            <a:off x="5573411" y="1493424"/>
            <a:ext cx="23622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ym typeface="Symbol" panose="05050102010706020507" pitchFamily="18" charset="2"/>
              </a:rPr>
              <a:t>Merkschreibungen</a:t>
            </a:r>
          </a:p>
        </p:txBody>
      </p:sp>
      <p:cxnSp>
        <p:nvCxnSpPr>
          <p:cNvPr id="50" name="Verbinder: gewinkelt 49">
            <a:extLst>
              <a:ext uri="{FF2B5EF4-FFF2-40B4-BE49-F238E27FC236}">
                <a16:creationId xmlns:a16="http://schemas.microsoft.com/office/drawing/2014/main" id="{86CFE9CB-3D4F-4603-805C-0726E5573A39}"/>
              </a:ext>
            </a:extLst>
          </p:cNvPr>
          <p:cNvCxnSpPr>
            <a:cxnSpLocks/>
            <a:endCxn id="38" idx="1"/>
          </p:cNvCxnSpPr>
          <p:nvPr/>
        </p:nvCxnSpPr>
        <p:spPr>
          <a:xfrm flipV="1">
            <a:off x="4280539" y="2440342"/>
            <a:ext cx="1452836" cy="1225334"/>
          </a:xfrm>
          <a:prstGeom prst="bentConnector3">
            <a:avLst/>
          </a:prstGeom>
          <a:ln w="38100">
            <a:solidFill>
              <a:srgbClr val="FFB6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Verbinder: gewinkelt 50">
            <a:extLst>
              <a:ext uri="{FF2B5EF4-FFF2-40B4-BE49-F238E27FC236}">
                <a16:creationId xmlns:a16="http://schemas.microsoft.com/office/drawing/2014/main" id="{3A9FDFC5-3067-4A90-9127-4F52CADE284B}"/>
              </a:ext>
            </a:extLst>
          </p:cNvPr>
          <p:cNvCxnSpPr>
            <a:endCxn id="46" idx="1"/>
          </p:cNvCxnSpPr>
          <p:nvPr/>
        </p:nvCxnSpPr>
        <p:spPr>
          <a:xfrm>
            <a:off x="4280539" y="3665676"/>
            <a:ext cx="1533598" cy="863823"/>
          </a:xfrm>
          <a:prstGeom prst="bentConnector3">
            <a:avLst>
              <a:gd name="adj1" fmla="val 47436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Verbinder: gewinkelt 51">
            <a:extLst>
              <a:ext uri="{FF2B5EF4-FFF2-40B4-BE49-F238E27FC236}">
                <a16:creationId xmlns:a16="http://schemas.microsoft.com/office/drawing/2014/main" id="{FC194277-084D-4FE5-8581-46CA365DB487}"/>
              </a:ext>
            </a:extLst>
          </p:cNvPr>
          <p:cNvCxnSpPr>
            <a:cxnSpLocks/>
            <a:stCxn id="38" idx="3"/>
            <a:endCxn id="43" idx="0"/>
          </p:cNvCxnSpPr>
          <p:nvPr/>
        </p:nvCxnSpPr>
        <p:spPr>
          <a:xfrm>
            <a:off x="7844228" y="2440342"/>
            <a:ext cx="1431361" cy="609153"/>
          </a:xfrm>
          <a:prstGeom prst="bentConnector2">
            <a:avLst/>
          </a:prstGeom>
          <a:ln w="38100">
            <a:solidFill>
              <a:srgbClr val="FFB6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6433CF2A-F468-435A-947F-5976B433AFEB}"/>
              </a:ext>
            </a:extLst>
          </p:cNvPr>
          <p:cNvSpPr txBox="1"/>
          <p:nvPr/>
        </p:nvSpPr>
        <p:spPr>
          <a:xfrm>
            <a:off x="10144258" y="2480256"/>
            <a:ext cx="1880749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dir   und   </a:t>
            </a:r>
            <a:br>
              <a:rPr lang="de-DE" dirty="0">
                <a:sym typeface="Symbol" panose="05050102010706020507" pitchFamily="18" charset="2"/>
              </a:rPr>
            </a:br>
            <a:r>
              <a:rPr lang="de-DE" dirty="0">
                <a:sym typeface="Symbol" panose="05050102010706020507" pitchFamily="18" charset="2"/>
              </a:rPr>
              <a:t>ihrem    Vater</a:t>
            </a:r>
          </a:p>
          <a:p>
            <a:r>
              <a:rPr lang="de-DE" dirty="0">
                <a:sym typeface="Symbol" panose="05050102010706020507" pitchFamily="18" charset="2"/>
              </a:rPr>
              <a:t>ein bisschen</a:t>
            </a:r>
          </a:p>
        </p:txBody>
      </p:sp>
      <p:cxnSp>
        <p:nvCxnSpPr>
          <p:cNvPr id="22" name="Verbinder: gewinkelt 21">
            <a:extLst>
              <a:ext uri="{FF2B5EF4-FFF2-40B4-BE49-F238E27FC236}">
                <a16:creationId xmlns:a16="http://schemas.microsoft.com/office/drawing/2014/main" id="{39B3128F-5E3C-43C8-A19C-1356DB675807}"/>
              </a:ext>
            </a:extLst>
          </p:cNvPr>
          <p:cNvCxnSpPr>
            <a:cxnSpLocks/>
          </p:cNvCxnSpPr>
          <p:nvPr/>
        </p:nvCxnSpPr>
        <p:spPr>
          <a:xfrm flipV="1">
            <a:off x="9080205" y="4562436"/>
            <a:ext cx="2260672" cy="1292174"/>
          </a:xfrm>
          <a:prstGeom prst="bentConnector3">
            <a:avLst>
              <a:gd name="adj1" fmla="val 100325"/>
            </a:avLst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Verbinder: gewinkelt 22">
            <a:extLst>
              <a:ext uri="{FF2B5EF4-FFF2-40B4-BE49-F238E27FC236}">
                <a16:creationId xmlns:a16="http://schemas.microsoft.com/office/drawing/2014/main" id="{AA151DAC-60AF-47D5-A170-CD936B745092}"/>
              </a:ext>
            </a:extLst>
          </p:cNvPr>
          <p:cNvCxnSpPr>
            <a:cxnSpLocks/>
            <a:stCxn id="49" idx="3"/>
          </p:cNvCxnSpPr>
          <p:nvPr/>
        </p:nvCxnSpPr>
        <p:spPr>
          <a:xfrm>
            <a:off x="7935611" y="1678090"/>
            <a:ext cx="3422207" cy="811949"/>
          </a:xfrm>
          <a:prstGeom prst="bentConnector3">
            <a:avLst>
              <a:gd name="adj1" fmla="val 99711"/>
            </a:avLst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2F2E362F-A153-4378-BA85-DE91EF803AE9}"/>
              </a:ext>
            </a:extLst>
          </p:cNvPr>
          <p:cNvSpPr txBox="1"/>
          <p:nvPr/>
        </p:nvSpPr>
        <p:spPr>
          <a:xfrm>
            <a:off x="8475572" y="1387037"/>
            <a:ext cx="2599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Übung / direkte Route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D8BC8CE4-7452-4490-B080-918014BFA906}"/>
              </a:ext>
            </a:extLst>
          </p:cNvPr>
          <p:cNvSpPr txBox="1"/>
          <p:nvPr/>
        </p:nvSpPr>
        <p:spPr>
          <a:xfrm>
            <a:off x="10144091" y="3386184"/>
            <a:ext cx="1880749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müde    Lied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das schöne Leben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jemanden krankschreiben</a:t>
            </a:r>
            <a:endParaRPr lang="de-DE" dirty="0">
              <a:sym typeface="Symbol" panose="05050102010706020507" pitchFamily="18" charset="2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5ED22EB-0DFA-47FC-9497-F2725235CB21}"/>
              </a:ext>
            </a:extLst>
          </p:cNvPr>
          <p:cNvSpPr txBox="1"/>
          <p:nvPr/>
        </p:nvSpPr>
        <p:spPr>
          <a:xfrm>
            <a:off x="9006709" y="5527760"/>
            <a:ext cx="2599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Übung / direkte Route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46BEBC26-8CEB-4365-9D85-386B3A6FA601}"/>
              </a:ext>
            </a:extLst>
          </p:cNvPr>
          <p:cNvSpPr txBox="1"/>
          <p:nvPr/>
        </p:nvSpPr>
        <p:spPr>
          <a:xfrm>
            <a:off x="4272335" y="2104593"/>
            <a:ext cx="146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direkte Route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00386D12-6492-4AD9-B958-353B95559848}"/>
              </a:ext>
            </a:extLst>
          </p:cNvPr>
          <p:cNvSpPr txBox="1"/>
          <p:nvPr/>
        </p:nvSpPr>
        <p:spPr>
          <a:xfrm>
            <a:off x="4125433" y="4509361"/>
            <a:ext cx="162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indirekte Route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C0DEF2CE-D98B-4BBC-9C5A-170CF245B7D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2913" y="3201987"/>
            <a:ext cx="3859212" cy="938213"/>
            <a:chOff x="279" y="2017"/>
            <a:chExt cx="2431" cy="591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AA2E8142-0B2A-41BA-9E90-A1DC549B2A9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9" y="2024"/>
              <a:ext cx="2417" cy="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18038025-8D07-4FF3-8D57-996EDA909B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" y="2017"/>
              <a:ext cx="1162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004CCA1B-0079-4263-9498-F7C7123E45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" y="2017"/>
              <a:ext cx="1162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034FE6DF-2D49-42BA-8658-E94AB086D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" y="2043"/>
              <a:ext cx="1071" cy="502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01EB25E8-30A1-46EB-8808-D62662A72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" y="2043"/>
              <a:ext cx="1071" cy="502"/>
            </a:xfrm>
            <a:prstGeom prst="rect">
              <a:avLst/>
            </a:prstGeom>
            <a:noFill/>
            <a:ln w="11113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BE0CE01E-F8F6-4B8D-8235-C6D9E7FA9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2207"/>
              <a:ext cx="75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100" b="0" i="0" u="none" strike="noStrike" cap="none" normalizeH="0" baseline="0" dirty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Redestrom</a:t>
              </a:r>
              <a:endParaRPr kumimoji="0" lang="de-DE" altLang="de-DE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058" name="Picture 10">
              <a:extLst>
                <a:ext uri="{FF2B5EF4-FFF2-40B4-BE49-F238E27FC236}">
                  <a16:creationId xmlns:a16="http://schemas.microsoft.com/office/drawing/2014/main" id="{67C5A218-7122-4092-B295-C6EEE2EBA2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" y="2017"/>
              <a:ext cx="1162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C3233E8A-6F14-46E2-AD3C-0595747084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6" y="2294"/>
              <a:ext cx="110" cy="0"/>
            </a:xfrm>
            <a:prstGeom prst="line">
              <a:avLst/>
            </a:prstGeom>
            <a:noFill/>
            <a:ln w="44450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A97EFBDB-9834-42D9-9932-88B63599E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3" y="2245"/>
              <a:ext cx="105" cy="98"/>
            </a:xfrm>
            <a:custGeom>
              <a:avLst/>
              <a:gdLst>
                <a:gd name="T0" fmla="*/ 0 w 105"/>
                <a:gd name="T1" fmla="*/ 0 h 98"/>
                <a:gd name="T2" fmla="*/ 105 w 105"/>
                <a:gd name="T3" fmla="*/ 49 h 98"/>
                <a:gd name="T4" fmla="*/ 0 w 105"/>
                <a:gd name="T5" fmla="*/ 98 h 98"/>
                <a:gd name="T6" fmla="*/ 0 w 105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98">
                  <a:moveTo>
                    <a:pt x="0" y="0"/>
                  </a:moveTo>
                  <a:lnTo>
                    <a:pt x="105" y="49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53" name="Rectangle 12">
            <a:extLst>
              <a:ext uri="{FF2B5EF4-FFF2-40B4-BE49-F238E27FC236}">
                <a16:creationId xmlns:a16="http://schemas.microsoft.com/office/drawing/2014/main" id="{3974AAB6-BE76-4732-9FF6-29D360446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3101977"/>
            <a:ext cx="1700212" cy="1138239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>
                <a:solidFill>
                  <a:schemeClr val="bg1"/>
                </a:solidFill>
              </a:rPr>
              <a:t>Strukturierung des Redestroms</a:t>
            </a:r>
          </a:p>
          <a:p>
            <a:r>
              <a:rPr lang="de-DE" dirty="0">
                <a:solidFill>
                  <a:schemeClr val="bg1"/>
                </a:solidFill>
                <a:sym typeface="Wingdings" panose="05000000000000000000" pitchFamily="2" charset="2"/>
              </a:rPr>
              <a:t> Silben / </a:t>
            </a:r>
            <a:br>
              <a:rPr lang="de-DE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chemeClr val="bg1"/>
                </a:solidFill>
                <a:sym typeface="Wingdings" panose="05000000000000000000" pitchFamily="2" charset="2"/>
              </a:rPr>
              <a:t> Wörter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4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/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7E43A4-C05E-4E08-9F2C-65D9F60D4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598"/>
            <a:ext cx="10515600" cy="686927"/>
          </a:xfrm>
        </p:spPr>
        <p:txBody>
          <a:bodyPr>
            <a:normAutofit/>
          </a:bodyPr>
          <a:lstStyle/>
          <a:p>
            <a:r>
              <a:rPr lang="de-DE" sz="3200" dirty="0"/>
              <a:t>Regelgeleitete Schreibungen und Merkschreibungen im RR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30351C0E-78BE-435B-BEB7-6A040110857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23508" y="1219815"/>
          <a:ext cx="9346951" cy="402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46951">
                  <a:extLst>
                    <a:ext uri="{9D8B030D-6E8A-4147-A177-3AD203B41FA5}">
                      <a16:colId xmlns:a16="http://schemas.microsoft.com/office/drawing/2014/main" val="3190354469"/>
                    </a:ext>
                  </a:extLst>
                </a:gridCol>
              </a:tblGrid>
              <a:tr h="402740">
                <a:tc>
                  <a:txBody>
                    <a:bodyPr/>
                    <a:lstStyle/>
                    <a:p>
                      <a:pPr algn="just">
                        <a:spcAft>
                          <a:spcPts val="150"/>
                        </a:spcAft>
                      </a:pPr>
                      <a:r>
                        <a:rPr lang="de-DE" sz="2200" dirty="0">
                          <a:solidFill>
                            <a:schemeClr val="tx1"/>
                          </a:solidFill>
                          <a:effectLst/>
                        </a:rPr>
                        <a:t>Regelgeleitete Schreibungen</a:t>
                      </a:r>
                      <a:endParaRPr lang="de-DE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B1D5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160923"/>
                  </a:ext>
                </a:extLst>
              </a:tr>
            </a:tbl>
          </a:graphicData>
        </a:graphic>
      </p:graphicFrame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AA02F296-8FC4-482F-BDF5-02EF9DA93A0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29858" y="1622555"/>
          <a:ext cx="9346952" cy="1428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3476">
                  <a:extLst>
                    <a:ext uri="{9D8B030D-6E8A-4147-A177-3AD203B41FA5}">
                      <a16:colId xmlns:a16="http://schemas.microsoft.com/office/drawing/2014/main" val="1587910277"/>
                    </a:ext>
                  </a:extLst>
                </a:gridCol>
                <a:gridCol w="4673476">
                  <a:extLst>
                    <a:ext uri="{9D8B030D-6E8A-4147-A177-3AD203B41FA5}">
                      <a16:colId xmlns:a16="http://schemas.microsoft.com/office/drawing/2014/main" val="3736787946"/>
                    </a:ext>
                  </a:extLst>
                </a:gridCol>
              </a:tblGrid>
              <a:tr h="173990">
                <a:tc>
                  <a:txBody>
                    <a:bodyPr/>
                    <a:lstStyle/>
                    <a:p>
                      <a:pPr algn="l">
                        <a:spcAft>
                          <a:spcPts val="150"/>
                        </a:spcAft>
                      </a:pPr>
                      <a:r>
                        <a:rPr lang="de-DE" sz="2200" b="0" dirty="0">
                          <a:solidFill>
                            <a:schemeClr val="tx1"/>
                          </a:solidFill>
                          <a:effectLst/>
                        </a:rPr>
                        <a:t>Einzelne Inhalte mit Beispielen</a:t>
                      </a:r>
                      <a:endParaRPr lang="de-DE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50"/>
                        </a:spcAft>
                      </a:pPr>
                      <a:r>
                        <a:rPr lang="de-DE" sz="22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Erarbeitungsstrategien und Hinweise</a:t>
                      </a:r>
                      <a:endParaRPr lang="de-DE" sz="22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3487039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algn="l">
                        <a:spcAft>
                          <a:spcPts val="150"/>
                        </a:spcAft>
                      </a:pPr>
                      <a:r>
                        <a:rPr lang="de-DE" sz="2200" b="0" dirty="0">
                          <a:solidFill>
                            <a:schemeClr val="tx1"/>
                          </a:solidFill>
                          <a:effectLst/>
                        </a:rPr>
                        <a:t>Rechtschriftlicher Inhalt mit Beispielen</a:t>
                      </a:r>
                      <a:endParaRPr lang="de-DE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  <a:spcAft>
                          <a:spcPts val="150"/>
                        </a:spcAft>
                      </a:pPr>
                      <a:r>
                        <a:rPr lang="de-DE" sz="22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Allgemeine Strategien</a:t>
                      </a:r>
                    </a:p>
                    <a:p>
                      <a:pPr algn="l">
                        <a:lnSpc>
                          <a:spcPct val="75000"/>
                        </a:lnSpc>
                        <a:spcAft>
                          <a:spcPts val="150"/>
                        </a:spcAft>
                      </a:pPr>
                      <a:r>
                        <a:rPr lang="de-DE" sz="22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…</a:t>
                      </a:r>
                    </a:p>
                    <a:p>
                      <a:pPr algn="l">
                        <a:lnSpc>
                          <a:spcPct val="75000"/>
                        </a:lnSpc>
                        <a:spcAft>
                          <a:spcPts val="150"/>
                        </a:spcAft>
                      </a:pPr>
                      <a:r>
                        <a:rPr lang="de-DE" sz="22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Besondere Strategien und Hinweise</a:t>
                      </a:r>
                    </a:p>
                    <a:p>
                      <a:pPr algn="l">
                        <a:lnSpc>
                          <a:spcPct val="75000"/>
                        </a:lnSpc>
                        <a:spcAft>
                          <a:spcPts val="150"/>
                        </a:spcAft>
                      </a:pPr>
                      <a:r>
                        <a:rPr lang="de-DE" sz="22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…</a:t>
                      </a:r>
                      <a:endParaRPr lang="de-DE" sz="22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756822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8DC1A352-0712-410E-8173-C8475A46F3D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29858" y="3050797"/>
          <a:ext cx="9346951" cy="402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46951">
                  <a:extLst>
                    <a:ext uri="{9D8B030D-6E8A-4147-A177-3AD203B41FA5}">
                      <a16:colId xmlns:a16="http://schemas.microsoft.com/office/drawing/2014/main" val="3190354469"/>
                    </a:ext>
                  </a:extLst>
                </a:gridCol>
              </a:tblGrid>
              <a:tr h="402740">
                <a:tc>
                  <a:txBody>
                    <a:bodyPr/>
                    <a:lstStyle/>
                    <a:p>
                      <a:pPr algn="just">
                        <a:spcAft>
                          <a:spcPts val="150"/>
                        </a:spcAft>
                      </a:pPr>
                      <a:r>
                        <a:rPr lang="de-DE" sz="2200" dirty="0">
                          <a:solidFill>
                            <a:schemeClr val="tx1"/>
                          </a:solidFill>
                          <a:effectLst/>
                        </a:rPr>
                        <a:t>Merkschreibungen</a:t>
                      </a:r>
                      <a:endParaRPr lang="de-DE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DF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160923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C0DF55C6-5AC8-4586-BF01-FB333CC9235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36208" y="3453537"/>
          <a:ext cx="9346952" cy="1428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3476">
                  <a:extLst>
                    <a:ext uri="{9D8B030D-6E8A-4147-A177-3AD203B41FA5}">
                      <a16:colId xmlns:a16="http://schemas.microsoft.com/office/drawing/2014/main" val="1587910277"/>
                    </a:ext>
                  </a:extLst>
                </a:gridCol>
                <a:gridCol w="4673476">
                  <a:extLst>
                    <a:ext uri="{9D8B030D-6E8A-4147-A177-3AD203B41FA5}">
                      <a16:colId xmlns:a16="http://schemas.microsoft.com/office/drawing/2014/main" val="3736787946"/>
                    </a:ext>
                  </a:extLst>
                </a:gridCol>
              </a:tblGrid>
              <a:tr h="173990">
                <a:tc>
                  <a:txBody>
                    <a:bodyPr/>
                    <a:lstStyle/>
                    <a:p>
                      <a:pPr algn="l">
                        <a:spcAft>
                          <a:spcPts val="150"/>
                        </a:spcAft>
                      </a:pPr>
                      <a:r>
                        <a:rPr lang="de-DE" sz="2200" b="0" dirty="0">
                          <a:solidFill>
                            <a:schemeClr val="tx1"/>
                          </a:solidFill>
                          <a:effectLst/>
                        </a:rPr>
                        <a:t>Einzelne Inhalte mit Beispielen</a:t>
                      </a:r>
                      <a:endParaRPr lang="de-DE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50"/>
                        </a:spcAft>
                      </a:pPr>
                      <a:r>
                        <a:rPr lang="de-DE" sz="22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Erarbeitungsstrategien und Hinweise</a:t>
                      </a:r>
                      <a:endParaRPr lang="de-DE" sz="22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3487039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algn="l">
                        <a:spcAft>
                          <a:spcPts val="150"/>
                        </a:spcAft>
                      </a:pPr>
                      <a:r>
                        <a:rPr lang="de-DE" sz="2200" b="0" dirty="0">
                          <a:solidFill>
                            <a:schemeClr val="tx1"/>
                          </a:solidFill>
                          <a:effectLst/>
                        </a:rPr>
                        <a:t>Rechtschriftlicher Inhalt mit Beispielen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  <a:spcAft>
                          <a:spcPts val="150"/>
                        </a:spcAft>
                      </a:pPr>
                      <a:r>
                        <a:rPr lang="de-DE" sz="22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Allgemeine Strategien</a:t>
                      </a:r>
                    </a:p>
                    <a:p>
                      <a:pPr algn="l">
                        <a:lnSpc>
                          <a:spcPct val="75000"/>
                        </a:lnSpc>
                        <a:spcAft>
                          <a:spcPts val="150"/>
                        </a:spcAft>
                      </a:pPr>
                      <a:r>
                        <a:rPr lang="de-DE" sz="22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…</a:t>
                      </a:r>
                    </a:p>
                    <a:p>
                      <a:pPr algn="l">
                        <a:lnSpc>
                          <a:spcPct val="75000"/>
                        </a:lnSpc>
                        <a:spcAft>
                          <a:spcPts val="150"/>
                        </a:spcAft>
                      </a:pPr>
                      <a:r>
                        <a:rPr lang="de-DE" sz="22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Besondere Strategien und Hinweise</a:t>
                      </a:r>
                    </a:p>
                    <a:p>
                      <a:pPr algn="l">
                        <a:lnSpc>
                          <a:spcPct val="75000"/>
                        </a:lnSpc>
                        <a:spcAft>
                          <a:spcPts val="150"/>
                        </a:spcAft>
                      </a:pPr>
                      <a:r>
                        <a:rPr lang="de-DE" sz="22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…</a:t>
                      </a:r>
                      <a:endParaRPr lang="de-DE" sz="22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756822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52710A41-900B-438A-A3D7-139149DEF02D}"/>
              </a:ext>
            </a:extLst>
          </p:cNvPr>
          <p:cNvSpPr txBox="1"/>
          <p:nvPr/>
        </p:nvSpPr>
        <p:spPr>
          <a:xfrm>
            <a:off x="929858" y="4080387"/>
            <a:ext cx="4684361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highlight>
                  <a:srgbClr val="FFDF79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sehr häufige und durch ständiges Üben zu sichernde Wörter (z.B. Funktions-wörter) (</a:t>
            </a:r>
            <a:r>
              <a:rPr lang="de-DE" sz="2000" b="1" dirty="0">
                <a:highlight>
                  <a:srgbClr val="FFDF79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Merklisten</a:t>
            </a:r>
            <a:r>
              <a:rPr lang="de-DE" sz="2000" dirty="0">
                <a:highlight>
                  <a:srgbClr val="FFDF79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highlight>
                  <a:srgbClr val="FFDF79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idiosynkratische Schreibungen (</a:t>
            </a:r>
            <a:r>
              <a:rPr lang="de-DE" sz="2000" b="1" dirty="0">
                <a:highlight>
                  <a:srgbClr val="FFDF79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Merkwörter</a:t>
            </a:r>
            <a:r>
              <a:rPr lang="de-DE" sz="2000" dirty="0">
                <a:highlight>
                  <a:srgbClr val="FFDF79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de-DE" sz="2000" b="1" dirty="0">
                <a:highlight>
                  <a:srgbClr val="FFDF79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Wichtige Varianten</a:t>
            </a:r>
          </a:p>
          <a:p>
            <a:endParaRPr lang="de-DE" dirty="0"/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2190FA47-2388-4433-B6DD-BC2262490C52}"/>
              </a:ext>
            </a:extLst>
          </p:cNvPr>
          <p:cNvSpPr/>
          <p:nvPr/>
        </p:nvSpPr>
        <p:spPr>
          <a:xfrm>
            <a:off x="178676" y="1219815"/>
            <a:ext cx="659524" cy="4027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A5A55983-C432-4804-A8EF-5672721B3DC9}"/>
              </a:ext>
            </a:extLst>
          </p:cNvPr>
          <p:cNvSpPr/>
          <p:nvPr/>
        </p:nvSpPr>
        <p:spPr>
          <a:xfrm>
            <a:off x="178676" y="3026260"/>
            <a:ext cx="659524" cy="40274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DA3AAD7B-4B18-4FC8-9CD7-4E6B0288EFC8}"/>
              </a:ext>
            </a:extLst>
          </p:cNvPr>
          <p:cNvSpPr/>
          <p:nvPr/>
        </p:nvSpPr>
        <p:spPr>
          <a:xfrm>
            <a:off x="584616" y="4482059"/>
            <a:ext cx="794479" cy="239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039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1474</Words>
  <Application>Microsoft Office PowerPoint</Application>
  <PresentationFormat>Breitbild</PresentationFormat>
  <Paragraphs>359</Paragraphs>
  <Slides>26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Wingdings</vt:lpstr>
      <vt:lpstr>Office Theme</vt:lpstr>
      <vt:lpstr>PowerPoint-Präsentation</vt:lpstr>
      <vt:lpstr>Auf welcher Vorstellung von Orthographie  baut der Rechtschreibrahmen auf?</vt:lpstr>
      <vt:lpstr>PowerPoint-Präsentation</vt:lpstr>
      <vt:lpstr>Idiosynkratische Schreibung (Merkschreibungen)</vt:lpstr>
      <vt:lpstr>Didaktik der Orthographie</vt:lpstr>
      <vt:lpstr>PowerPoint-Präsentation</vt:lpstr>
      <vt:lpstr>Das Zwei-Wege-Modell</vt:lpstr>
      <vt:lpstr>Das Zwei-Wege-Modell</vt:lpstr>
      <vt:lpstr>Regelgeleitete Schreibungen und Merkschreibungen im RR</vt:lpstr>
      <vt:lpstr>Verteilung des Stoffes </vt:lpstr>
      <vt:lpstr>Spiralcurriculum (=Übersicht 1, hier: regelgeleiteter Bereich − PGZ, RR, S. 18)</vt:lpstr>
      <vt:lpstr>Spiralcurriculum (= Übersicht 1, hier: regelgeleiteter Bereich − GZS, RR, S. 20)</vt:lpstr>
      <vt:lpstr>Vermittlung des verteilten Stoffes </vt:lpstr>
      <vt:lpstr>Strategien (hier: GKS – Klassen 5/6, RR, S. 38)</vt:lpstr>
      <vt:lpstr>Strategien zur Großschreibung</vt:lpstr>
      <vt:lpstr>Großschreibung des Kerns einer Nominalgruppe </vt:lpstr>
      <vt:lpstr>Begleiter und Stellvertreter (Plakatvorschlag B für Sek I)</vt:lpstr>
      <vt:lpstr>Alles in allem</vt:lpstr>
      <vt:lpstr>Der Aufbau des Rechtschreibrahmens</vt:lpstr>
      <vt:lpstr>PowerPoint-Präsentation</vt:lpstr>
      <vt:lpstr>PowerPoint-Präsentation</vt:lpstr>
      <vt:lpstr>PowerPoint-Präsentation</vt:lpstr>
      <vt:lpstr>PowerPoint-Präsentation</vt:lpstr>
      <vt:lpstr>Was bringt‘s?</vt:lpstr>
      <vt:lpstr>Desiderate, Literatur und andere Hilfen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Kommentator</dc:creator>
  <cp:lastModifiedBy>Kommentator</cp:lastModifiedBy>
  <cp:revision>10</cp:revision>
  <dcterms:created xsi:type="dcterms:W3CDTF">2019-03-12T12:26:43Z</dcterms:created>
  <dcterms:modified xsi:type="dcterms:W3CDTF">2019-05-21T13:47:33Z</dcterms:modified>
</cp:coreProperties>
</file>